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1"/>
  </p:handoutMasterIdLst>
  <p:sldIdLst>
    <p:sldId id="256" r:id="rId3"/>
    <p:sldId id="264" r:id="rId5"/>
    <p:sldId id="263" r:id="rId6"/>
    <p:sldId id="279" r:id="rId7"/>
    <p:sldId id="265" r:id="rId8"/>
    <p:sldId id="341" r:id="rId9"/>
    <p:sldId id="266" r:id="rId10"/>
    <p:sldId id="300" r:id="rId11"/>
    <p:sldId id="281" r:id="rId12"/>
    <p:sldId id="267" r:id="rId13"/>
    <p:sldId id="301" r:id="rId14"/>
    <p:sldId id="258" r:id="rId15"/>
    <p:sldId id="268" r:id="rId16"/>
    <p:sldId id="269" r:id="rId17"/>
    <p:sldId id="282" r:id="rId18"/>
    <p:sldId id="271" r:id="rId19"/>
    <p:sldId id="272" r:id="rId20"/>
    <p:sldId id="340" r:id="rId21"/>
    <p:sldId id="285" r:id="rId22"/>
    <p:sldId id="283" r:id="rId23"/>
    <p:sldId id="331" r:id="rId24"/>
    <p:sldId id="303" r:id="rId25"/>
    <p:sldId id="320" r:id="rId26"/>
    <p:sldId id="284" r:id="rId27"/>
    <p:sldId id="274" r:id="rId28"/>
    <p:sldId id="273" r:id="rId29"/>
    <p:sldId id="275" r:id="rId3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0B0B"/>
    <a:srgbClr val="D74D16"/>
    <a:srgbClr val="D11D1D"/>
    <a:srgbClr val="170A42"/>
    <a:srgbClr val="6600FF"/>
    <a:srgbClr val="800000"/>
    <a:srgbClr val="1414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554" y="-90"/>
      </p:cViewPr>
      <p:guideLst>
        <p:guide orient="horz" pos="2012"/>
        <p:guide pos="290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Administrator\Desktop\&#26032;&#24314;%20Microsoft%20Excel%2097-2003%20&#24037;&#20316;&#34920;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sz="1800" b="1">
                <a:solidFill>
                  <a:schemeClr val="tx1"/>
                </a:solidFill>
                <a:uFillTx/>
              </a:rPr>
              <a:t>读取块大小对处理耗时影响</a:t>
            </a:r>
            <a:endParaRPr sz="1800" b="1">
              <a:solidFill>
                <a:schemeClr val="tx1"/>
              </a:solidFill>
              <a:uFillTx/>
            </a:endParaRPr>
          </a:p>
        </c:rich>
      </c:tx>
      <c:layout>
        <c:manualLayout>
          <c:xMode val="edge"/>
          <c:yMode val="edge"/>
          <c:x val="0.286688878311915"/>
          <c:y val="0.0209826892813429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421482663442436"/>
          <c:y val="0.170531472670896"/>
          <c:w val="0.92479457414895"/>
          <c:h val="0.710972222222222"/>
        </c:manualLayout>
      </c:layout>
      <c:scatterChart>
        <c:scatterStyle val="lineMarker"/>
        <c:varyColors val="0"/>
        <c:ser>
          <c:idx val="0"/>
          <c:order val="0"/>
          <c:tx>
            <c:strRef>
              <c:f>'[新建 Microsoft Excel 97-2003 工作表.xls]Sheet1'!$B$1</c:f>
              <c:strCache>
                <c:ptCount val="1"/>
                <c:pt idx="0">
                  <c:v>耗时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elete val="1"/>
          </c:dLbls>
          <c:xVal>
            <c:numRef>
              <c:f>'[新建 Microsoft Excel 97-2003 工作表.xls]Sheet1'!$A$2:$A$7</c:f>
              <c:numCache>
                <c:formatCode>General</c:formatCode>
                <c:ptCount val="6"/>
                <c:pt idx="0">
                  <c:v>2</c:v>
                </c:pt>
                <c:pt idx="1">
                  <c:v>4</c:v>
                </c:pt>
                <c:pt idx="2">
                  <c:v>5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xVal>
          <c:yVal>
            <c:numRef>
              <c:f>'[新建 Microsoft Excel 97-2003 工作表.xls]Sheet1'!$B$2:$B$7</c:f>
              <c:numCache>
                <c:formatCode>General</c:formatCode>
                <c:ptCount val="6"/>
                <c:pt idx="0">
                  <c:v>4.5</c:v>
                </c:pt>
                <c:pt idx="1">
                  <c:v>4.3</c:v>
                </c:pt>
                <c:pt idx="2">
                  <c:v>4.2</c:v>
                </c:pt>
                <c:pt idx="3">
                  <c:v>4.5</c:v>
                </c:pt>
                <c:pt idx="4">
                  <c:v>4.8</c:v>
                </c:pt>
                <c:pt idx="5">
                  <c:v>5.5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2306481"/>
        <c:axId val="800769183"/>
      </c:scatterChart>
      <c:valAx>
        <c:axId val="35230648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cap="none" spc="0" normalizeH="0" baseline="0">
                <a:solidFill>
                  <a:schemeClr val="tx1"/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+mn-ea"/>
                <a:cs typeface="+mn-cs"/>
              </a:defRPr>
            </a:pPr>
          </a:p>
        </c:txPr>
        <c:crossAx val="800769183"/>
        <c:crosses val="autoZero"/>
        <c:crossBetween val="midCat"/>
      </c:valAx>
      <c:valAx>
        <c:axId val="800769183"/>
        <c:scaling>
          <c:orientation val="minMax"/>
          <c:min val="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cap="none" spc="0" normalizeH="0" baseline="0">
                <a:solidFill>
                  <a:schemeClr val="tx1"/>
                </a:solidFill>
                <a:uFill>
                  <a:solidFill>
                    <a:schemeClr val="tx1">
                      <a:lumMod val="65000"/>
                      <a:lumOff val="35000"/>
                    </a:schemeClr>
                  </a:solidFill>
                </a:uFill>
                <a:latin typeface="+mn-lt"/>
                <a:ea typeface="+mn-ea"/>
                <a:cs typeface="+mn-cs"/>
              </a:defRPr>
            </a:pPr>
          </a:p>
        </c:txPr>
        <c:crossAx val="35230648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3">
        <a:lumMod val="20000"/>
        <a:lumOff val="80000"/>
      </a:schemeClr>
    </a:solidFill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/>
              <a:t>1212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/>
              <a:t>1212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zh-CN" altLang="en-US"/>
              <a:t>1212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zh-CN" altLang="en-US"/>
              <a:t>1212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zh-CN" altLang="en-US"/>
              <a:t>1212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zh-CN" altLang="en-US"/>
              <a:t>1212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zh-CN" altLang="en-US"/>
              <a:t>1212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zh-CN" altLang="en-US"/>
              <a:t>1212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zh-CN" altLang="en-US"/>
              <a:t>1212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zh-CN" altLang="en-US"/>
              <a:t>1212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zh-CN" altLang="en-US"/>
              <a:t>1212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zh-CN" altLang="en-US"/>
              <a:t>1212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zh-CN" altLang="en-US"/>
              <a:t>1212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zh-CN" altLang="en-US"/>
              <a:t>1212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zh-CN" altLang="en-US"/>
              <a:t>1212</a:t>
            </a:r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zh-CN" altLang="en-US"/>
              <a:t>1212</a:t>
            </a:r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zh-CN" altLang="en-US"/>
              <a:t>1212</a:t>
            </a:r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zh-CN" altLang="en-US"/>
              <a:t>1212</a:t>
            </a:r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zh-CN" altLang="en-US"/>
              <a:t>1212</a:t>
            </a:r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zh-CN" altLang="en-US"/>
              <a:t>1212</a:t>
            </a:r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zh-CN" altLang="en-US"/>
              <a:t>1212</a:t>
            </a:r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zh-CN" altLang="en-US"/>
              <a:t>1212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zh-CN" altLang="en-US"/>
              <a:t>1212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zh-CN" altLang="en-US"/>
              <a:t>1212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zh-CN" altLang="en-US"/>
              <a:t>1212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zh-CN" altLang="en-US"/>
              <a:t>1212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zh-CN" altLang="en-US"/>
              <a:t>1212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zh-CN" altLang="en-US"/>
              <a:t>1212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p>
            <a:r>
              <a:rPr lang="zh-CN" altLang="en-US"/>
              <a:t>1212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9.wmf"/><Relationship Id="rId1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3.w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12.wmf"/><Relationship Id="rId1" Type="http://schemas.openxmlformats.org/officeDocument/2006/relationships/oleObject" Target="../embeddings/oleObject3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6.wmf"/><Relationship Id="rId3" Type="http://schemas.openxmlformats.org/officeDocument/2006/relationships/oleObject" Target="../embeddings/oleObject7.bin"/><Relationship Id="rId2" Type="http://schemas.openxmlformats.org/officeDocument/2006/relationships/image" Target="../media/image15.wmf"/><Relationship Id="rId1" Type="http://schemas.openxmlformats.org/officeDocument/2006/relationships/oleObject" Target="../embeddings/oleObject6.bin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1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0" Type="http://schemas.openxmlformats.org/officeDocument/2006/relationships/notesSlide" Target="../notesSlides/notesSlide3.xml"/><Relationship Id="rId2" Type="http://schemas.openxmlformats.org/officeDocument/2006/relationships/tags" Target="../tags/tag2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/>
        </p:nvGraphicFramePr>
        <p:xfrm>
          <a:off x="347345" y="1514475"/>
          <a:ext cx="844867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470"/>
                <a:gridCol w="1193800"/>
                <a:gridCol w="1105535"/>
                <a:gridCol w="1307465"/>
                <a:gridCol w="1308100"/>
                <a:gridCol w="1219835"/>
                <a:gridCol w="1093470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字段</a:t>
                      </a: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score2</a:t>
                      </a:r>
                      <a:endParaRPr lang="en-US" altLang="zh-CN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sex</a:t>
                      </a:r>
                      <a:endParaRPr lang="en-US" altLang="zh-CN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lastName2</a:t>
                      </a:r>
                      <a:endParaRPr lang="en-US" altLang="zh-CN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lastName1</a:t>
                      </a:r>
                      <a:endParaRPr lang="en-US" altLang="zh-CN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firstName</a:t>
                      </a:r>
                      <a:endParaRPr lang="en-US" altLang="zh-CN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score</a:t>
                      </a:r>
                      <a:endParaRPr lang="en-US" altLang="zh-CN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说明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分数</a:t>
                      </a: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性别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名字部分</a:t>
                      </a: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名字部分</a:t>
                      </a: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姓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分数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范围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40-30039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男、女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r>
                        <a:rPr lang="zh-CN" altLang="en-US"/>
                        <a:t>个中文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r>
                        <a:rPr lang="zh-CN" altLang="en-US"/>
                        <a:t>个中文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r>
                        <a:rPr lang="zh-CN" altLang="en-US"/>
                        <a:t>个中文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33-8414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位数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14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121" name="矩形 13"/>
          <p:cNvSpPr/>
          <p:nvPr/>
        </p:nvSpPr>
        <p:spPr>
          <a:xfrm>
            <a:off x="541338" y="0"/>
            <a:ext cx="153987" cy="788988"/>
          </a:xfrm>
          <a:prstGeom prst="rect">
            <a:avLst/>
          </a:prstGeom>
          <a:solidFill>
            <a:srgbClr val="14145A"/>
          </a:solidFill>
          <a:ln w="9525">
            <a:noFill/>
          </a:ln>
        </p:spPr>
        <p:txBody>
          <a:bodyPr anchor="ctr"/>
          <a:p>
            <a:pPr algn="ctr"/>
            <a:endParaRPr lang="zh-CN" altLang="en-US" dirty="0">
              <a:solidFill>
                <a:srgbClr val="14145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22" name="TextBox 7"/>
          <p:cNvSpPr txBox="1"/>
          <p:nvPr/>
        </p:nvSpPr>
        <p:spPr>
          <a:xfrm>
            <a:off x="695325" y="72390"/>
            <a:ext cx="80765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600" b="1" dirty="0">
                <a:solidFill>
                  <a:srgbClr val="14145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数据结构 </a:t>
            </a:r>
            <a:r>
              <a:rPr lang="en-US" altLang="zh-CN" sz="3600" b="1" dirty="0">
                <a:solidFill>
                  <a:srgbClr val="14145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-</a:t>
            </a:r>
            <a:r>
              <a:rPr lang="zh-CN" altLang="en-US" sz="3600" b="1" dirty="0">
                <a:solidFill>
                  <a:srgbClr val="14145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- 记录表示</a:t>
            </a:r>
            <a:endParaRPr lang="en-US" altLang="zh-CN" sz="4000" b="1" dirty="0">
              <a:solidFill>
                <a:srgbClr val="14145A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2565" y="3810000"/>
            <a:ext cx="8569325" cy="1322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>
              <a:lnSpc>
                <a:spcPct val="150000"/>
              </a:lnSpc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优点：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indent="266700"/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）减少对象创建的开销。</a:t>
            </a:r>
            <a:endParaRPr lang="zh-CN" altLang="en-US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indent="266700"/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）节约服务端发送数据到客户端的时间（一半以上）。</a:t>
            </a:r>
            <a:endParaRPr lang="zh-CN" altLang="en-US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636010" y="1062990"/>
            <a:ext cx="1783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表1 记录表示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案</a:t>
            </a:r>
            <a:endParaRPr lang="zh-CN" altLang="en-US"/>
          </a:p>
        </p:txBody>
      </p:sp>
      <p:sp>
        <p:nvSpPr>
          <p:cNvPr id="11" name="左大括号 10"/>
          <p:cNvSpPr/>
          <p:nvPr/>
        </p:nvSpPr>
        <p:spPr>
          <a:xfrm rot="16200000">
            <a:off x="5010785" y="-410210"/>
            <a:ext cx="312420" cy="7209790"/>
          </a:xfrm>
          <a:prstGeom prst="leftBrace">
            <a:avLst>
              <a:gd name="adj1" fmla="val 8333"/>
              <a:gd name="adj2" fmla="val 49463"/>
            </a:avLst>
          </a:prstGeom>
          <a:ln w="28575" cmpd="sng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590925" y="3350260"/>
            <a:ext cx="331724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64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位，可用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long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类型表示</a:t>
            </a:r>
            <a:endParaRPr lang="zh-CN" altLang="en-US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2565" y="5111750"/>
            <a:ext cx="758126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2667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缺点: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indent="266700">
              <a:lnSpc>
                <a:spcPct val="100000"/>
              </a:lnSpc>
            </a:pP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1）位运算使用不当容易出bug。 </a:t>
            </a:r>
            <a:endParaRPr lang="zh-CN" altLang="en-US" sz="2200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0" lvl="1" indent="266700">
              <a:lnSpc>
                <a:spcPct val="100000"/>
              </a:lnSpc>
            </a:pP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2）增加了解析时间。（流水化设计可以抵消）</a:t>
            </a:r>
            <a:endParaRPr lang="zh-CN" altLang="en-US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85125" y="635"/>
            <a:ext cx="1057910" cy="4375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10/27</a:t>
            </a:r>
            <a:endParaRPr lang="en-US" altLang="en-US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矩形 13"/>
          <p:cNvSpPr/>
          <p:nvPr/>
        </p:nvSpPr>
        <p:spPr>
          <a:xfrm>
            <a:off x="541338" y="0"/>
            <a:ext cx="153987" cy="788988"/>
          </a:xfrm>
          <a:prstGeom prst="rect">
            <a:avLst/>
          </a:prstGeom>
          <a:solidFill>
            <a:srgbClr val="14145A"/>
          </a:solidFill>
          <a:ln w="9525">
            <a:noFill/>
          </a:ln>
        </p:spPr>
        <p:txBody>
          <a:bodyPr anchor="ctr"/>
          <a:p>
            <a:pPr algn="ctr"/>
            <a:endParaRPr lang="zh-CN" altLang="en-US" dirty="0">
              <a:solidFill>
                <a:srgbClr val="14145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22" name="TextBox 7"/>
          <p:cNvSpPr txBox="1"/>
          <p:nvPr/>
        </p:nvSpPr>
        <p:spPr>
          <a:xfrm>
            <a:off x="695325" y="72390"/>
            <a:ext cx="80765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600" b="1" dirty="0">
                <a:solidFill>
                  <a:srgbClr val="14145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数据结构 </a:t>
            </a:r>
            <a:r>
              <a:rPr lang="en-US" altLang="zh-CN" sz="3600" b="1" dirty="0">
                <a:solidFill>
                  <a:srgbClr val="14145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-</a:t>
            </a:r>
            <a:r>
              <a:rPr lang="zh-CN" altLang="en-US" sz="3600" b="1" dirty="0">
                <a:solidFill>
                  <a:srgbClr val="14145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- 记录表示</a:t>
            </a:r>
            <a:endParaRPr lang="en-US" altLang="zh-CN" sz="3600" b="1" dirty="0">
              <a:solidFill>
                <a:srgbClr val="14145A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2560" y="3364230"/>
            <a:ext cx="8818880" cy="9372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前提条件：比赛中</a:t>
            </a:r>
            <a:r>
              <a:rPr lang="en-US" altLang="zh-CN" sz="22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中文字符只有72个</a:t>
            </a:r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。</a:t>
            </a:r>
            <a:endParaRPr lang="zh-CN" altLang="en-US" sz="2200" b="1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indent="2667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建立一个Map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，将中文映射到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0-71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序号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22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7位就够了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。</a:t>
            </a:r>
            <a:endParaRPr lang="en-US" altLang="zh-CN" sz="2200" b="1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532765" y="1126490"/>
          <a:ext cx="806704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5225"/>
                <a:gridCol w="1139825"/>
                <a:gridCol w="1056005"/>
                <a:gridCol w="1248410"/>
                <a:gridCol w="1249045"/>
                <a:gridCol w="1164590"/>
                <a:gridCol w="104394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字段</a:t>
                      </a: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score2</a:t>
                      </a:r>
                      <a:endParaRPr lang="en-US" altLang="zh-CN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sex</a:t>
                      </a:r>
                      <a:endParaRPr lang="en-US" altLang="zh-CN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lastName2</a:t>
                      </a:r>
                      <a:endParaRPr lang="en-US" altLang="zh-CN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lastNam1</a:t>
                      </a:r>
                      <a:endParaRPr lang="en-US" altLang="zh-CN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firstName</a:t>
                      </a:r>
                      <a:endParaRPr lang="en-US" altLang="zh-CN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score</a:t>
                      </a:r>
                      <a:endParaRPr lang="en-US" altLang="zh-CN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范围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40-30039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男、女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r>
                        <a:rPr lang="zh-CN" altLang="en-US"/>
                        <a:t>个中文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r>
                        <a:rPr lang="zh-CN" altLang="en-US"/>
                        <a:t>个中文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r>
                        <a:rPr lang="zh-CN" altLang="en-US"/>
                        <a:t>个中文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33-8414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位数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14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右弧形箭头 4"/>
          <p:cNvSpPr/>
          <p:nvPr/>
        </p:nvSpPr>
        <p:spPr>
          <a:xfrm>
            <a:off x="7233920" y="2018665"/>
            <a:ext cx="648335" cy="864235"/>
          </a:xfrm>
          <a:prstGeom prst="curvedLef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4315" y="2374900"/>
            <a:ext cx="8818880" cy="9372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200" i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chemeClr val="accent3">
                      <a:lumMod val="50000"/>
                      <a:alpha val="43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一个中文 </a:t>
            </a:r>
            <a:r>
              <a:rPr lang="en-US" altLang="zh-CN" sz="2200" i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chemeClr val="accent3">
                      <a:lumMod val="50000"/>
                      <a:alpha val="43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UTF-8 </a:t>
            </a:r>
            <a:r>
              <a:rPr lang="zh-CN" altLang="en-US" sz="2200" i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chemeClr val="accent3">
                      <a:lumMod val="50000"/>
                      <a:alpha val="43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表示需要</a:t>
            </a:r>
            <a:r>
              <a:rPr lang="en-US" altLang="zh-CN" sz="2200" i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chemeClr val="accent3">
                      <a:lumMod val="50000"/>
                      <a:alpha val="43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2200" i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chemeClr val="accent3">
                      <a:lumMod val="50000"/>
                      <a:alpha val="43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个字节</a:t>
            </a:r>
            <a:r>
              <a:rPr lang="en-US" altLang="zh-CN" sz="2200" i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chemeClr val="accent3">
                      <a:lumMod val="50000"/>
                      <a:alpha val="43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24</a:t>
            </a:r>
            <a:r>
              <a:rPr lang="zh-CN" altLang="en-US" sz="2200" i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chemeClr val="accent3">
                      <a:lumMod val="50000"/>
                      <a:alpha val="43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位，</a:t>
            </a:r>
            <a:r>
              <a:rPr lang="en-US" altLang="zh-CN" sz="2200" i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chemeClr val="accent3">
                      <a:lumMod val="50000"/>
                      <a:alpha val="43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Unicode</a:t>
            </a:r>
            <a:r>
              <a:rPr lang="zh-CN" altLang="en-US" sz="2200" i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chemeClr val="accent3">
                      <a:lumMod val="50000"/>
                      <a:alpha val="43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表示</a:t>
            </a:r>
            <a:endParaRPr lang="zh-CN" altLang="en-US" sz="2200" i="1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chemeClr val="accent3">
                    <a:lumMod val="50000"/>
                    <a:alpha val="43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indent="2667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200" i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chemeClr val="accent3">
                      <a:lumMod val="50000"/>
                      <a:alpha val="43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需要</a:t>
            </a:r>
            <a:r>
              <a:rPr lang="en-US" altLang="zh-CN" sz="2200" i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chemeClr val="accent3">
                      <a:lumMod val="50000"/>
                      <a:alpha val="43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2200" i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chemeClr val="accent3">
                      <a:lumMod val="50000"/>
                      <a:alpha val="43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个字节</a:t>
            </a:r>
            <a:r>
              <a:rPr lang="en-US" altLang="zh-CN" sz="2200" i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chemeClr val="accent3">
                      <a:lumMod val="50000"/>
                      <a:alpha val="43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16</a:t>
            </a:r>
            <a:r>
              <a:rPr lang="zh-CN" altLang="en-US" sz="2200" i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chemeClr val="accent3">
                      <a:lumMod val="50000"/>
                      <a:alpha val="43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位。如何用</a:t>
            </a:r>
            <a:r>
              <a:rPr lang="en-US" altLang="zh-CN" sz="2200" i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chemeClr val="accent3">
                      <a:lumMod val="50000"/>
                      <a:alpha val="43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10</a:t>
            </a:r>
            <a:r>
              <a:rPr lang="zh-CN" altLang="en-US" sz="2200" i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chemeClr val="accent3">
                      <a:lumMod val="50000"/>
                      <a:alpha val="43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位表示？</a:t>
            </a:r>
            <a:endParaRPr lang="zh-CN" altLang="en-US" sz="2200" i="1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chemeClr val="accent3">
                    <a:lumMod val="50000"/>
                    <a:alpha val="43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20700" y="5200015"/>
          <a:ext cx="7092950" cy="557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1" imgW="3073400" imgH="241300" progId="Equation.KSEE3">
                  <p:embed/>
                </p:oleObj>
              </mc:Choice>
              <mc:Fallback>
                <p:oleObj name="" r:id="rId1" imgW="3073400" imgH="2413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20700" y="5200015"/>
                        <a:ext cx="7092950" cy="5575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3453130" y="758190"/>
            <a:ext cx="1554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记录表示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826385" y="5783580"/>
          <a:ext cx="4407535" cy="487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3" imgW="2070100" imgH="228600" progId="Equation.KSEE3">
                  <p:embed/>
                </p:oleObj>
              </mc:Choice>
              <mc:Fallback>
                <p:oleObj name="" r:id="rId3" imgW="20701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26385" y="5783580"/>
                        <a:ext cx="4407535" cy="4870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461010" y="5756275"/>
            <a:ext cx="2418080" cy="514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我们采用的函数：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4470" y="4301490"/>
            <a:ext cx="8818880" cy="9372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进一步：</a:t>
            </a:r>
            <a:r>
              <a:rPr lang="en-US" altLang="zh-CN" sz="22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访问Map</a:t>
            </a:r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有</a:t>
            </a:r>
            <a:r>
              <a:rPr lang="en-US" altLang="zh-CN" sz="22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开销</a:t>
            </a:r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，能否直接得到唯一标识？</a:t>
            </a:r>
            <a:endParaRPr lang="zh-CN" altLang="en-US" sz="2200" b="1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indent="266700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即找这样一个单射函数：</a:t>
            </a:r>
            <a:endParaRPr lang="en-US" altLang="zh-CN" sz="2200" b="1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85125" y="635"/>
            <a:ext cx="1057910" cy="4375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11/27</a:t>
            </a:r>
            <a:endParaRPr lang="en-US" altLang="en-US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  <p:bldP spid="6" grpId="3"/>
      <p:bldP spid="6" grpId="4"/>
      <p:bldP spid="9" grpId="0"/>
      <p:bldP spid="3" grpId="0"/>
      <p:bldP spid="10" grpId="0"/>
      <p:bldP spid="10" grpId="1"/>
      <p:bldP spid="10" grpId="2"/>
      <p:bldP spid="10" grpId="3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矩形 13"/>
          <p:cNvSpPr/>
          <p:nvPr/>
        </p:nvSpPr>
        <p:spPr>
          <a:xfrm>
            <a:off x="541338" y="0"/>
            <a:ext cx="153987" cy="788988"/>
          </a:xfrm>
          <a:prstGeom prst="rect">
            <a:avLst/>
          </a:prstGeom>
          <a:solidFill>
            <a:srgbClr val="14145A"/>
          </a:solidFill>
          <a:ln w="9525">
            <a:noFill/>
          </a:ln>
        </p:spPr>
        <p:txBody>
          <a:bodyPr anchor="ctr"/>
          <a:p>
            <a:pPr algn="ctr"/>
            <a:endParaRPr lang="zh-CN" altLang="en-US" dirty="0">
              <a:solidFill>
                <a:srgbClr val="14145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22" name="TextBox 7"/>
          <p:cNvSpPr txBox="1"/>
          <p:nvPr/>
        </p:nvSpPr>
        <p:spPr>
          <a:xfrm>
            <a:off x="695325" y="72390"/>
            <a:ext cx="80765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600" b="1" dirty="0">
                <a:solidFill>
                  <a:srgbClr val="14145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数据结构 </a:t>
            </a:r>
            <a:r>
              <a:rPr lang="en-US" altLang="zh-CN" sz="3600" b="1" dirty="0">
                <a:solidFill>
                  <a:srgbClr val="14145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-</a:t>
            </a:r>
            <a:r>
              <a:rPr lang="zh-CN" altLang="en-US" sz="3600" b="1" dirty="0">
                <a:solidFill>
                  <a:srgbClr val="14145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- 记录表示</a:t>
            </a:r>
            <a:endParaRPr lang="en-US" altLang="zh-CN" sz="4000" b="1" dirty="0">
              <a:solidFill>
                <a:srgbClr val="14145A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0810" y="727075"/>
            <a:ext cx="881888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 fontAlgn="auto">
              <a:lnSpc>
                <a:spcPct val="150000"/>
              </a:lnSpc>
            </a:pPr>
            <a:r>
              <a:rPr lang="zh-CN" altLang="en-US" sz="2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为了减少位移次数，对字段位置进行了调整，调整原则是：</a:t>
            </a:r>
            <a:r>
              <a:rPr lang="en-US" altLang="zh-CN" sz="22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频繁更新的放低位；字段位数少的放低位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。</a:t>
            </a:r>
            <a:endParaRPr lang="en-US" altLang="zh-CN" sz="2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3" name="表格 2"/>
          <p:cNvGraphicFramePr/>
          <p:nvPr/>
        </p:nvGraphicFramePr>
        <p:xfrm>
          <a:off x="274320" y="3670935"/>
          <a:ext cx="844867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470"/>
                <a:gridCol w="1193800"/>
                <a:gridCol w="1105535"/>
                <a:gridCol w="1307465"/>
                <a:gridCol w="1308100"/>
                <a:gridCol w="1219835"/>
                <a:gridCol w="1093470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字段</a:t>
                      </a: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score2</a:t>
                      </a:r>
                      <a:endParaRPr lang="en-US" altLang="zh-CN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sex</a:t>
                      </a:r>
                      <a:endParaRPr lang="en-US" altLang="zh-CN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lastName2</a:t>
                      </a:r>
                      <a:endParaRPr lang="en-US" altLang="zh-CN"/>
                    </a:p>
                  </a:txBody>
                  <a:tcPr>
                    <a:gradFill>
                      <a:gsLst>
                        <a:gs pos="0">
                          <a:srgbClr val="FE4444"/>
                        </a:gs>
                        <a:gs pos="100000">
                          <a:srgbClr val="832B2B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lastName1</a:t>
                      </a:r>
                      <a:endParaRPr lang="en-US" altLang="zh-CN"/>
                    </a:p>
                  </a:txBody>
                  <a:tcPr>
                    <a:gradFill>
                      <a:gsLst>
                        <a:gs pos="0">
                          <a:srgbClr val="FE4444"/>
                        </a:gs>
                        <a:gs pos="100000">
                          <a:srgbClr val="832B2B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firstName</a:t>
                      </a:r>
                      <a:endParaRPr lang="en-US" altLang="zh-CN"/>
                    </a:p>
                  </a:txBody>
                  <a:tcPr>
                    <a:gradFill>
                      <a:gsLst>
                        <a:gs pos="0">
                          <a:srgbClr val="FE4444"/>
                        </a:gs>
                        <a:gs pos="100000">
                          <a:srgbClr val="832B2B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score</a:t>
                      </a:r>
                      <a:endParaRPr lang="en-US" altLang="zh-CN"/>
                    </a:p>
                  </a:txBody>
                  <a:tcPr>
                    <a:gradFill>
                      <a:gsLst>
                        <a:gs pos="0">
                          <a:srgbClr val="FE4444"/>
                        </a:gs>
                        <a:gs pos="100000">
                          <a:srgbClr val="832B2B"/>
                        </a:gs>
                      </a:gsLst>
                      <a:lin ang="5400000" scaled="0"/>
                    </a:gra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位数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14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表格 3"/>
          <p:cNvGraphicFramePr/>
          <p:nvPr/>
        </p:nvGraphicFramePr>
        <p:xfrm>
          <a:off x="274320" y="2336800"/>
          <a:ext cx="8448675" cy="76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470"/>
                <a:gridCol w="1193800"/>
                <a:gridCol w="1276985"/>
                <a:gridCol w="1307465"/>
                <a:gridCol w="1136650"/>
                <a:gridCol w="1219835"/>
                <a:gridCol w="1093470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字段</a:t>
                      </a: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firstName</a:t>
                      </a:r>
                      <a:endParaRPr lang="en-US" altLang="zh-CN"/>
                    </a:p>
                  </a:txBody>
                  <a:tcPr>
                    <a:gradFill>
                      <a:gsLst>
                        <a:gs pos="0">
                          <a:srgbClr val="FE4444"/>
                        </a:gs>
                        <a:gs pos="100000">
                          <a:srgbClr val="832B2B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lastName2</a:t>
                      </a:r>
                      <a:endParaRPr lang="en-US" altLang="zh-CN"/>
                    </a:p>
                  </a:txBody>
                  <a:tcPr>
                    <a:gradFill>
                      <a:gsLst>
                        <a:gs pos="0">
                          <a:srgbClr val="FE4444"/>
                        </a:gs>
                        <a:gs pos="100000">
                          <a:srgbClr val="832B2B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lastName1</a:t>
                      </a:r>
                      <a:endParaRPr lang="en-US" altLang="zh-CN"/>
                    </a:p>
                  </a:txBody>
                  <a:tcPr>
                    <a:gradFill>
                      <a:gsLst>
                        <a:gs pos="0">
                          <a:srgbClr val="FE4444"/>
                        </a:gs>
                        <a:gs pos="100000">
                          <a:srgbClr val="832B2B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sex</a:t>
                      </a:r>
                      <a:endParaRPr lang="en-US" altLang="zh-CN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score</a:t>
                      </a:r>
                      <a:endParaRPr lang="en-US" altLang="zh-CN"/>
                    </a:p>
                  </a:txBody>
                  <a:tcPr>
                    <a:gradFill>
                      <a:gsLst>
                        <a:gs pos="0">
                          <a:srgbClr val="FE4444"/>
                        </a:gs>
                        <a:gs pos="100000">
                          <a:srgbClr val="832B2B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score2</a:t>
                      </a:r>
                      <a:endParaRPr lang="en-US" altLang="zh-CN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位数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19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3061970" y="1924050"/>
            <a:ext cx="4183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不调整位置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红色为会更新字段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)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案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023870" y="3308350"/>
            <a:ext cx="3954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4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调整位置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(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红色为会更新字段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)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案</a:t>
            </a:r>
            <a:endParaRPr lang="zh-CN" altLang="en-US"/>
          </a:p>
        </p:txBody>
      </p:sp>
      <p:graphicFrame>
        <p:nvGraphicFramePr>
          <p:cNvPr id="5" name="表格 4"/>
          <p:cNvGraphicFramePr/>
          <p:nvPr/>
        </p:nvGraphicFramePr>
        <p:xfrm>
          <a:off x="285750" y="5022850"/>
          <a:ext cx="8448675" cy="1302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3090"/>
                <a:gridCol w="1516380"/>
                <a:gridCol w="1689735"/>
                <a:gridCol w="1689735"/>
                <a:gridCol w="1689735"/>
              </a:tblGrid>
              <a:tr h="41783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>
                    <a:gradFill>
                      <a:gsLst>
                        <a:gs pos="0">
                          <a:srgbClr val="14CD68"/>
                        </a:gs>
                        <a:gs pos="100000">
                          <a:srgbClr val="035C7D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插入</a:t>
                      </a:r>
                      <a:endParaRPr lang="zh-CN" altLang="en-US"/>
                    </a:p>
                  </a:txBody>
                  <a:tcPr>
                    <a:gradFill>
                      <a:gsLst>
                        <a:gs pos="0">
                          <a:srgbClr val="14CD68"/>
                        </a:gs>
                        <a:gs pos="100000">
                          <a:srgbClr val="035C7D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更新 </a:t>
                      </a:r>
                      <a:r>
                        <a:rPr lang="en-US" altLang="zh-CN"/>
                        <a:t>score</a:t>
                      </a:r>
                      <a:endParaRPr lang="en-US" altLang="zh-CN"/>
                    </a:p>
                  </a:txBody>
                  <a:tcPr>
                    <a:gradFill>
                      <a:gsLst>
                        <a:gs pos="0">
                          <a:srgbClr val="14CD68"/>
                        </a:gs>
                        <a:gs pos="100000">
                          <a:srgbClr val="035C7D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更新 </a:t>
                      </a:r>
                      <a:r>
                        <a:rPr lang="en-US" altLang="zh-CN"/>
                        <a:t>firstName</a:t>
                      </a:r>
                      <a:endParaRPr lang="en-US" altLang="zh-CN"/>
                    </a:p>
                  </a:txBody>
                  <a:tcPr>
                    <a:gradFill>
                      <a:gsLst>
                        <a:gs pos="0">
                          <a:srgbClr val="14CD68"/>
                        </a:gs>
                        <a:gs pos="100000">
                          <a:srgbClr val="035C7D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更新 </a:t>
                      </a:r>
                      <a:r>
                        <a:rPr lang="en-US" altLang="zh-CN"/>
                        <a:t>lastName</a:t>
                      </a:r>
                      <a:endParaRPr lang="en-US" altLang="zh-CN"/>
                    </a:p>
                  </a:txBody>
                  <a:tcPr>
                    <a:gradFill>
                      <a:gsLst>
                        <a:gs pos="0">
                          <a:srgbClr val="14CD68"/>
                        </a:gs>
                        <a:gs pos="100000">
                          <a:srgbClr val="035C7D"/>
                        </a:gs>
                      </a:gsLst>
                      <a:lin ang="5400000" scaled="0"/>
                    </a:gradFill>
                  </a:tcPr>
                </a:tc>
              </a:tr>
              <a:tr h="4940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lt1"/>
                          </a:solidFill>
                        </a:rPr>
                        <a:t>调整前位移数</a:t>
                      </a:r>
                      <a:endParaRPr lang="zh-CN" altLang="en-US" b="1">
                        <a:solidFill>
                          <a:schemeClr val="lt1"/>
                        </a:solidFill>
                      </a:endParaRPr>
                    </a:p>
                  </a:txBody>
                  <a:tcPr>
                    <a:gradFill>
                      <a:gsLst>
                        <a:gs pos="0">
                          <a:srgbClr val="14CD68"/>
                        </a:gs>
                        <a:gs pos="100000">
                          <a:srgbClr val="035C7D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184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54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34</a:t>
                      </a:r>
                      <a:endParaRPr lang="en-US" altLang="zh-CN"/>
                    </a:p>
                  </a:txBody>
                  <a:tcPr/>
                </a:tc>
              </a:tr>
              <a:tr h="3905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b="1">
                          <a:solidFill>
                            <a:schemeClr val="lt1"/>
                          </a:solidFill>
                        </a:rPr>
                        <a:t>调整后</a:t>
                      </a:r>
                      <a:r>
                        <a:rPr lang="zh-CN" altLang="en-US" sz="1800" b="1">
                          <a:solidFill>
                            <a:schemeClr val="lt1"/>
                          </a:solidFill>
                          <a:sym typeface="+mn-ea"/>
                        </a:rPr>
                        <a:t>位移数</a:t>
                      </a:r>
                      <a:endParaRPr lang="zh-CN" altLang="en-US" sz="1800" b="1">
                        <a:solidFill>
                          <a:schemeClr val="lt1"/>
                        </a:solidFill>
                        <a:sym typeface="+mn-ea"/>
                      </a:endParaRPr>
                    </a:p>
                  </a:txBody>
                  <a:tcPr>
                    <a:gradFill>
                      <a:gsLst>
                        <a:gs pos="0">
                          <a:srgbClr val="14CD68"/>
                        </a:gs>
                        <a:gs pos="100000">
                          <a:srgbClr val="035C7D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161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24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3023870" y="4654550"/>
            <a:ext cx="3383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调整位置前后位移数变化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案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985125" y="635"/>
            <a:ext cx="1057910" cy="4375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12/27</a:t>
            </a:r>
            <a:endParaRPr lang="en-US" altLang="en-US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矩形 13"/>
          <p:cNvSpPr/>
          <p:nvPr/>
        </p:nvSpPr>
        <p:spPr>
          <a:xfrm>
            <a:off x="541338" y="0"/>
            <a:ext cx="153987" cy="788988"/>
          </a:xfrm>
          <a:prstGeom prst="rect">
            <a:avLst/>
          </a:prstGeom>
          <a:solidFill>
            <a:srgbClr val="14145A"/>
          </a:solidFill>
          <a:ln w="9525">
            <a:noFill/>
          </a:ln>
        </p:spPr>
        <p:txBody>
          <a:bodyPr anchor="ctr"/>
          <a:p>
            <a:pPr algn="ctr"/>
            <a:endParaRPr lang="zh-CN" altLang="en-US" dirty="0">
              <a:solidFill>
                <a:srgbClr val="14145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22" name="TextBox 7"/>
          <p:cNvSpPr txBox="1"/>
          <p:nvPr/>
        </p:nvSpPr>
        <p:spPr>
          <a:xfrm>
            <a:off x="695325" y="72390"/>
            <a:ext cx="80765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600" b="1" dirty="0">
                <a:solidFill>
                  <a:srgbClr val="14145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数据结构 </a:t>
            </a:r>
            <a:r>
              <a:rPr lang="en-US" altLang="zh-CN" sz="3600" b="1" dirty="0">
                <a:solidFill>
                  <a:srgbClr val="14145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-</a:t>
            </a:r>
            <a:r>
              <a:rPr lang="zh-CN" altLang="en-US" sz="3600" b="1" dirty="0">
                <a:solidFill>
                  <a:srgbClr val="14145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- </a:t>
            </a:r>
            <a:r>
              <a:rPr lang="en-US" altLang="zh-CN" sz="3600" b="1" dirty="0">
                <a:solidFill>
                  <a:srgbClr val="14145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Map</a:t>
            </a:r>
            <a:r>
              <a:rPr lang="zh-CN" altLang="en-US" sz="3600" b="1" dirty="0">
                <a:solidFill>
                  <a:srgbClr val="14145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结构</a:t>
            </a:r>
            <a:endParaRPr lang="en-US" altLang="zh-CN" sz="4000" b="1" dirty="0">
              <a:solidFill>
                <a:srgbClr val="14145A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3710" y="925195"/>
            <a:ext cx="8917305" cy="1360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lvl="7" indent="-34290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"/>
            </a:pPr>
            <a:r>
              <a:rPr lang="zh-CN" altLang="en-US" sz="2200" b="0" dirty="0">
                <a:latin typeface="宋体" panose="02010600030101010101" pitchFamily="2" charset="-122"/>
                <a:ea typeface="宋体" panose="02010600030101010101" pitchFamily="2" charset="-122"/>
              </a:rPr>
              <a:t>容器：</a:t>
            </a:r>
            <a:r>
              <a:rPr lang="en-US" altLang="zh-CN" sz="2200" b="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200" b="0" dirty="0">
                <a:latin typeface="宋体" panose="02010600030101010101" pitchFamily="2" charset="-122"/>
                <a:ea typeface="宋体" panose="02010600030101010101" pitchFamily="2" charset="-122"/>
              </a:rPr>
              <a:t>个</a:t>
            </a:r>
            <a:r>
              <a:rPr lang="en-US" altLang="zh-CN" sz="2200" b="0" dirty="0">
                <a:latin typeface="宋体" panose="02010600030101010101" pitchFamily="2" charset="-122"/>
                <a:ea typeface="宋体" panose="02010600030101010101" pitchFamily="2" charset="-122"/>
              </a:rPr>
              <a:t>数组 + n个IntLongHashMap。</a:t>
            </a:r>
            <a:endParaRPr lang="en-US" altLang="zh-CN" sz="2200" b="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7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long[] </a:t>
            </a:r>
            <a:r>
              <a:rPr lang="en-US" altLang="zh-CN" sz="22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map1 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= new long[SIZE1];	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lvl="7" indent="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IntLongHashMap[] </a:t>
            </a:r>
            <a:r>
              <a:rPr lang="en-US" altLang="zh-CN" sz="22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map2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= new IntLongHashMap[SIZE2];</a:t>
            </a:r>
            <a:endParaRPr lang="en-US" altLang="zh-CN" sz="2200" b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3710" y="2442210"/>
            <a:ext cx="8614410" cy="9372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"/>
            </a:pP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IntLongHashMap</a:t>
            </a:r>
            <a:r>
              <a:rPr lang="zh-CN" altLang="en-US" sz="2200" b="0" dirty="0">
                <a:latin typeface="宋体" panose="02010600030101010101" pitchFamily="2" charset="-122"/>
                <a:ea typeface="宋体" panose="02010600030101010101" pitchFamily="2" charset="-122"/>
              </a:rPr>
              <a:t>改写自从</a:t>
            </a:r>
            <a:r>
              <a:rPr lang="en-US" altLang="zh-CN" sz="2200" b="0" dirty="0">
                <a:latin typeface="宋体" panose="02010600030101010101" pitchFamily="2" charset="-122"/>
                <a:ea typeface="宋体" panose="02010600030101010101" pitchFamily="2" charset="-122"/>
              </a:rPr>
              <a:t>Netty中的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IntObjectHashMap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：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）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减少自动装拆箱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；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）内联并精简代码。</a:t>
            </a:r>
            <a:endParaRPr lang="zh-CN" altLang="en-US" sz="2200" b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3710" y="3463925"/>
            <a:ext cx="8726170" cy="514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"/>
            </a:pP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map2 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采用</a:t>
            </a:r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开放定址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的方式解决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hash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冲突，访问设计如下表所示：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11" name="表格 10"/>
          <p:cNvGraphicFramePr/>
          <p:nvPr/>
        </p:nvGraphicFramePr>
        <p:xfrm>
          <a:off x="588645" y="4346575"/>
          <a:ext cx="8327390" cy="1848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3005"/>
                <a:gridCol w="2402840"/>
                <a:gridCol w="4741545"/>
              </a:tblGrid>
              <a:tr h="43878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主键位数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作用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例子</a:t>
                      </a:r>
                      <a:endParaRPr lang="zh-CN" altLang="en-US"/>
                    </a:p>
                  </a:txBody>
                  <a:tcPr/>
                </a:tc>
              </a:tr>
              <a:tr h="6832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 ~ 31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定位</a:t>
                      </a:r>
                      <a:r>
                        <a:rPr lang="en-US" altLang="zh-CN" sz="1800" dirty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IntLongHashMap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pk1 =  90,000     </a:t>
                      </a:r>
                      <a:r>
                        <a:rPr lang="en-US" altLang="zh-CN" sz="1800">
                          <a:sym typeface="+mn-ea"/>
                        </a:rPr>
                        <a:t>pk2 =  123,000</a:t>
                      </a:r>
                      <a:endParaRPr lang="en-US" altLang="zh-CN" sz="18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/>
                        <a:t>会进入不同的</a:t>
                      </a:r>
                      <a:r>
                        <a:rPr lang="en-US" altLang="zh-CN"/>
                        <a:t>Map</a:t>
                      </a:r>
                      <a:r>
                        <a:rPr lang="zh-CN" altLang="en-US"/>
                        <a:t>，不会冲突</a:t>
                      </a:r>
                      <a:endParaRPr lang="zh-CN" altLang="en-US"/>
                    </a:p>
                  </a:txBody>
                  <a:tcPr/>
                </a:tc>
              </a:tr>
              <a:tr h="7264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 ~ 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作为</a:t>
                      </a:r>
                      <a:r>
                        <a:rPr lang="en-US" altLang="zh-CN" sz="1800" dirty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IntLongHashMap</a:t>
                      </a:r>
                      <a:endParaRPr lang="en-US" altLang="zh-CN" sz="1800" dirty="0">
                        <a:latin typeface="宋体" panose="02010600030101010101" pitchFamily="2" charset="-122"/>
                        <a:ea typeface="宋体" panose="02010600030101010101" pitchFamily="2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800" dirty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中的</a:t>
                      </a:r>
                      <a:r>
                        <a:rPr lang="en-US" altLang="zh-CN" sz="1800" dirty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hash</a:t>
                      </a:r>
                      <a:r>
                        <a:rPr lang="zh-CN" altLang="en-US" sz="1800" dirty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值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pk1 =  90,000     pk2 =  90,001</a:t>
                      </a:r>
                      <a:endParaRPr lang="en-US" altLang="zh-CN" sz="18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进入相同的</a:t>
                      </a:r>
                      <a:r>
                        <a:rPr lang="en-US" altLang="zh-CN" sz="1800">
                          <a:sym typeface="+mn-ea"/>
                        </a:rPr>
                        <a:t>Map,</a:t>
                      </a:r>
                      <a:r>
                        <a:rPr lang="zh-CN" altLang="en-US" sz="1800">
                          <a:sym typeface="+mn-ea"/>
                        </a:rPr>
                        <a:t>但有不同的</a:t>
                      </a:r>
                      <a:r>
                        <a:rPr lang="en-US" altLang="zh-CN" sz="1800">
                          <a:sym typeface="+mn-ea"/>
                        </a:rPr>
                        <a:t>hash</a:t>
                      </a:r>
                      <a:r>
                        <a:rPr lang="zh-CN" altLang="en-US" sz="1800">
                          <a:sym typeface="+mn-ea"/>
                        </a:rPr>
                        <a:t>，不会冲突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3181350" y="3978275"/>
            <a:ext cx="2354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6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map2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访问设计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案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985125" y="635"/>
            <a:ext cx="1057910" cy="4375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13/27</a:t>
            </a:r>
            <a:endParaRPr lang="en-US" altLang="en-US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矩形 13"/>
          <p:cNvSpPr/>
          <p:nvPr/>
        </p:nvSpPr>
        <p:spPr>
          <a:xfrm>
            <a:off x="541338" y="0"/>
            <a:ext cx="153987" cy="788988"/>
          </a:xfrm>
          <a:prstGeom prst="rect">
            <a:avLst/>
          </a:prstGeom>
          <a:solidFill>
            <a:srgbClr val="14145A"/>
          </a:solidFill>
          <a:ln w="9525">
            <a:noFill/>
          </a:ln>
        </p:spPr>
        <p:txBody>
          <a:bodyPr anchor="ctr"/>
          <a:p>
            <a:pPr algn="ctr"/>
            <a:endParaRPr lang="zh-CN" altLang="en-US" dirty="0">
              <a:solidFill>
                <a:srgbClr val="14145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22" name="TextBox 7"/>
          <p:cNvSpPr txBox="1"/>
          <p:nvPr/>
        </p:nvSpPr>
        <p:spPr>
          <a:xfrm>
            <a:off x="695325" y="72390"/>
            <a:ext cx="80765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600" b="1" dirty="0">
                <a:solidFill>
                  <a:srgbClr val="14145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数据结构 </a:t>
            </a:r>
            <a:r>
              <a:rPr lang="en-US" altLang="zh-CN" sz="3600" b="1" dirty="0">
                <a:solidFill>
                  <a:srgbClr val="14145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-</a:t>
            </a:r>
            <a:r>
              <a:rPr lang="zh-CN" altLang="en-US" sz="3600" b="1" dirty="0">
                <a:solidFill>
                  <a:srgbClr val="14145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- 缓冲区</a:t>
            </a:r>
            <a:endParaRPr lang="en-US" altLang="zh-CN" sz="4000" b="1" dirty="0">
              <a:solidFill>
                <a:srgbClr val="14145A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60065" y="2829560"/>
            <a:ext cx="598678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1）Semaphore FULL = new Semaphore(0)；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2）Semaphore EMPTY = new Semaphore(n)；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TextBox 76"/>
          <p:cNvSpPr txBox="1"/>
          <p:nvPr/>
        </p:nvSpPr>
        <p:spPr>
          <a:xfrm>
            <a:off x="922020" y="1503680"/>
            <a:ext cx="57264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缓冲区 =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循环队列（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数组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+ 信号量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 descr="循环队列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2110" y="2192655"/>
            <a:ext cx="2432685" cy="2432685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ang="5400000" scaled="0"/>
          </a:gradFill>
        </p:spPr>
      </p:pic>
      <p:sp>
        <p:nvSpPr>
          <p:cNvPr id="4" name="文本框 3"/>
          <p:cNvSpPr txBox="1"/>
          <p:nvPr/>
        </p:nvSpPr>
        <p:spPr>
          <a:xfrm>
            <a:off x="3462020" y="4849495"/>
            <a:ext cx="539369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为什么不用 ArrayBlockingQueue？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减少函数调用和泛型的开销。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95325" y="4697095"/>
            <a:ext cx="2011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图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3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循环队列示意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985125" y="635"/>
            <a:ext cx="1057910" cy="4375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14/27</a:t>
            </a:r>
            <a:endParaRPr lang="en-US" altLang="en-US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2279333" y="2629853"/>
            <a:ext cx="4584700" cy="845820"/>
            <a:chOff x="1663700" y="2565116"/>
            <a:chExt cx="4584699" cy="846760"/>
          </a:xfrm>
        </p:grpSpPr>
        <p:sp>
          <p:nvSpPr>
            <p:cNvPr id="2" name="矩形 18"/>
            <p:cNvSpPr/>
            <p:nvPr>
              <p:custDataLst>
                <p:tags r:id="rId1"/>
              </p:custDataLst>
            </p:nvPr>
          </p:nvSpPr>
          <p:spPr>
            <a:xfrm flipH="1">
              <a:off x="2621852" y="2721650"/>
              <a:ext cx="3626547" cy="690226"/>
            </a:xfrm>
            <a:prstGeom prst="rect">
              <a:avLst/>
            </a:prstGeom>
            <a:solidFill>
              <a:srgbClr val="F99C77"/>
            </a:solidFill>
            <a:ln w="9525">
              <a:noFill/>
            </a:ln>
          </p:spPr>
          <p:txBody>
            <a:bodyPr wrap="square" lIns="91440" tIns="45720" rIns="91440" bIns="45720" anchor="ctr"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Times New Roman" panose="02020603050405020304" charset="0"/>
                  <a:ea typeface="宋体" panose="02010600030101010101" pitchFamily="2" charset="-122"/>
                  <a:sym typeface="Arial" panose="020B0604020202020204" pitchFamily="34" charset="0"/>
                </a:rPr>
                <a:t>解析处理</a:t>
              </a:r>
              <a:endParaRPr lang="zh-CN" altLang="en-US" sz="2800" b="1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6399" name="任意多边形 19"/>
            <p:cNvSpPr/>
            <p:nvPr>
              <p:custDataLst>
                <p:tags r:id="rId2"/>
              </p:custDataLst>
            </p:nvPr>
          </p:nvSpPr>
          <p:spPr>
            <a:xfrm rot="1254178" flipH="1">
              <a:off x="2078024" y="2666509"/>
              <a:ext cx="681247" cy="644653"/>
            </a:xfrm>
            <a:custGeom>
              <a:avLst/>
              <a:gdLst/>
              <a:ahLst/>
              <a:cxnLst>
                <a:cxn ang="0">
                  <a:pos x="681247" y="0"/>
                </a:cxn>
                <a:cxn ang="0">
                  <a:pos x="435039" y="644653"/>
                </a:cxn>
                <a:cxn ang="0">
                  <a:pos x="0" y="644653"/>
                </a:cxn>
                <a:cxn ang="0">
                  <a:pos x="246206" y="0"/>
                </a:cxn>
              </a:cxnLst>
              <a:pathLst>
                <a:path w="1316153" h="1245453">
                  <a:moveTo>
                    <a:pt x="1316153" y="0"/>
                  </a:moveTo>
                  <a:lnTo>
                    <a:pt x="840486" y="1245453"/>
                  </a:lnTo>
                  <a:lnTo>
                    <a:pt x="0" y="1245453"/>
                  </a:lnTo>
                  <a:lnTo>
                    <a:pt x="475666" y="0"/>
                  </a:lnTo>
                  <a:close/>
                </a:path>
              </a:pathLst>
            </a:custGeom>
            <a:solidFill>
              <a:srgbClr val="F55C1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" name="矩形 20"/>
            <p:cNvSpPr/>
            <p:nvPr>
              <p:custDataLst>
                <p:tags r:id="rId3"/>
              </p:custDataLst>
            </p:nvPr>
          </p:nvSpPr>
          <p:spPr>
            <a:xfrm flipH="1">
              <a:off x="1663700" y="2565116"/>
              <a:ext cx="551742" cy="690226"/>
            </a:xfrm>
            <a:prstGeom prst="rect">
              <a:avLst/>
            </a:prstGeom>
            <a:solidFill>
              <a:srgbClr val="F99C77">
                <a:lumMod val="60000"/>
                <a:lumOff val="40000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p>
              <a:pPr algn="ctr" fontAlgn="base"/>
              <a:r>
                <a:rPr lang="en-US" altLang="da-DK" sz="3200" b="1" strike="noStrike" noProof="1" dirty="0" smtClean="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  <a:sym typeface="Arial" panose="020B0604020202020204" pitchFamily="34" charset="0"/>
                </a:rPr>
                <a:t>4</a:t>
              </a:r>
              <a:endParaRPr lang="en-US" altLang="da-DK" sz="3200" b="1" strike="noStrike" noProof="1" dirty="0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矩形 13"/>
          <p:cNvSpPr/>
          <p:nvPr/>
        </p:nvSpPr>
        <p:spPr>
          <a:xfrm>
            <a:off x="541338" y="0"/>
            <a:ext cx="153987" cy="788988"/>
          </a:xfrm>
          <a:prstGeom prst="rect">
            <a:avLst/>
          </a:prstGeom>
          <a:solidFill>
            <a:srgbClr val="14145A"/>
          </a:solidFill>
          <a:ln w="9525">
            <a:noFill/>
          </a:ln>
        </p:spPr>
        <p:txBody>
          <a:bodyPr anchor="ctr"/>
          <a:p>
            <a:pPr algn="ctr"/>
            <a:endParaRPr lang="zh-CN" altLang="en-US" dirty="0">
              <a:solidFill>
                <a:srgbClr val="14145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22" name="TextBox 7"/>
          <p:cNvSpPr txBox="1"/>
          <p:nvPr/>
        </p:nvSpPr>
        <p:spPr>
          <a:xfrm>
            <a:off x="695325" y="72390"/>
            <a:ext cx="80765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600" b="1" dirty="0">
                <a:solidFill>
                  <a:srgbClr val="14145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解析处理 </a:t>
            </a:r>
            <a:r>
              <a:rPr lang="en-US" altLang="zh-CN" sz="3600" b="1" dirty="0">
                <a:solidFill>
                  <a:srgbClr val="14145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-</a:t>
            </a:r>
            <a:r>
              <a:rPr lang="zh-CN" altLang="en-US" sz="3600" b="1" dirty="0">
                <a:solidFill>
                  <a:srgbClr val="14145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- 变更类型偏移预测</a:t>
            </a:r>
            <a:endParaRPr lang="en-US" altLang="zh-CN" sz="3600" b="1" dirty="0">
              <a:solidFill>
                <a:srgbClr val="14145A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3" name="表格 2"/>
          <p:cNvGraphicFramePr/>
          <p:nvPr/>
        </p:nvGraphicFramePr>
        <p:xfrm>
          <a:off x="623570" y="1502410"/>
          <a:ext cx="781812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3020"/>
                <a:gridCol w="1303020"/>
                <a:gridCol w="1303020"/>
                <a:gridCol w="1303020"/>
                <a:gridCol w="1303020"/>
                <a:gridCol w="130302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binaryId</a:t>
                      </a:r>
                      <a:endParaRPr lang="en-US" altLang="zh-CN"/>
                    </a:p>
                  </a:txBody>
                  <a:tcPr>
                    <a:gradFill>
                      <a:gsLst>
                        <a:gs pos="0">
                          <a:srgbClr val="14CD68"/>
                        </a:gs>
                        <a:gs pos="100000">
                          <a:srgbClr val="035C7D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timestamp</a:t>
                      </a:r>
                      <a:endParaRPr lang="en-US" altLang="zh-CN"/>
                    </a:p>
                  </a:txBody>
                  <a:tcPr>
                    <a:gradFill>
                      <a:gsLst>
                        <a:gs pos="0">
                          <a:srgbClr val="14CD68"/>
                        </a:gs>
                        <a:gs pos="100000">
                          <a:srgbClr val="035C7D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schema</a:t>
                      </a:r>
                      <a:endParaRPr lang="en-US" altLang="zh-CN"/>
                    </a:p>
                  </a:txBody>
                  <a:tcPr>
                    <a:gradFill>
                      <a:gsLst>
                        <a:gs pos="0">
                          <a:srgbClr val="14CD68"/>
                        </a:gs>
                        <a:gs pos="100000">
                          <a:srgbClr val="035C7D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table</a:t>
                      </a:r>
                      <a:endParaRPr lang="en-US" altLang="zh-CN"/>
                    </a:p>
                  </a:txBody>
                  <a:tcPr>
                    <a:gradFill>
                      <a:gsLst>
                        <a:gs pos="0">
                          <a:srgbClr val="14CD68"/>
                        </a:gs>
                        <a:gs pos="100000">
                          <a:srgbClr val="035C7D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变更类型</a:t>
                      </a:r>
                      <a:endParaRPr lang="zh-CN" altLang="en-US"/>
                    </a:p>
                  </a:txBody>
                  <a:tcPr>
                    <a:gradFill>
                      <a:gsLst>
                        <a:gs pos="0">
                          <a:srgbClr val="14CD68"/>
                        </a:gs>
                        <a:gs pos="100000">
                          <a:srgbClr val="035C7D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>
                    <a:gradFill>
                      <a:gsLst>
                        <a:gs pos="0">
                          <a:srgbClr val="14CD68"/>
                        </a:gs>
                        <a:gs pos="100000">
                          <a:srgbClr val="035C7D"/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3287395" y="1099185"/>
            <a:ext cx="2240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7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更新记录格式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案</a:t>
            </a:r>
            <a:endParaRPr lang="zh-CN" altLang="en-US"/>
          </a:p>
        </p:txBody>
      </p:sp>
      <p:sp>
        <p:nvSpPr>
          <p:cNvPr id="4" name="左大括号 3"/>
          <p:cNvSpPr/>
          <p:nvPr/>
        </p:nvSpPr>
        <p:spPr>
          <a:xfrm rot="16200000">
            <a:off x="3728085" y="165735"/>
            <a:ext cx="312420" cy="3845560"/>
          </a:xfrm>
          <a:prstGeom prst="leftBrace">
            <a:avLst>
              <a:gd name="adj1" fmla="val 8333"/>
              <a:gd name="adj2" fmla="val 49463"/>
            </a:avLst>
          </a:prstGeom>
          <a:ln w="28575" cmpd="sng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292475" y="2244725"/>
            <a:ext cx="179387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固定长度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左大括号 7"/>
          <p:cNvSpPr/>
          <p:nvPr/>
        </p:nvSpPr>
        <p:spPr>
          <a:xfrm rot="16200000">
            <a:off x="1100455" y="1455420"/>
            <a:ext cx="312420" cy="1266190"/>
          </a:xfrm>
          <a:prstGeom prst="leftBrace">
            <a:avLst>
              <a:gd name="adj1" fmla="val 8333"/>
              <a:gd name="adj2" fmla="val 49463"/>
            </a:avLst>
          </a:prstGeom>
          <a:ln w="28575" cmpd="sng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28675" y="2244725"/>
            <a:ext cx="179387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变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长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左大括号 10"/>
          <p:cNvSpPr/>
          <p:nvPr/>
        </p:nvSpPr>
        <p:spPr>
          <a:xfrm rot="16200000">
            <a:off x="3059430" y="269875"/>
            <a:ext cx="312420" cy="5183505"/>
          </a:xfrm>
          <a:prstGeom prst="leftBrace">
            <a:avLst>
              <a:gd name="adj1" fmla="val 8333"/>
              <a:gd name="adj2" fmla="val 49463"/>
            </a:avLst>
          </a:prstGeom>
          <a:ln w="28575" cmpd="sng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343150" y="3017520"/>
            <a:ext cx="238506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偏移（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offset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）？</a:t>
            </a:r>
            <a:endParaRPr lang="zh-CN" altLang="en-US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3" name="直接连接符 12"/>
          <p:cNvCxnSpPr>
            <a:stCxn id="3" idx="1"/>
            <a:endCxn id="11" idx="0"/>
          </p:cNvCxnSpPr>
          <p:nvPr/>
        </p:nvCxnSpPr>
        <p:spPr>
          <a:xfrm>
            <a:off x="623570" y="1692910"/>
            <a:ext cx="635" cy="1012825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807710" y="1811655"/>
            <a:ext cx="635" cy="1012825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对象 1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717925" y="3750310"/>
          <a:ext cx="4092575" cy="481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1727200" imgH="203200" progId="Equation.KSEE3">
                  <p:embed/>
                </p:oleObj>
              </mc:Choice>
              <mc:Fallback>
                <p:oleObj name="" r:id="rId1" imgW="17272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717925" y="3750310"/>
                        <a:ext cx="4092575" cy="481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762635" y="3801745"/>
            <a:ext cx="304990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）使用上次偏移预测：</a:t>
            </a:r>
            <a:endParaRPr lang="zh-CN" altLang="en-US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62635" y="4359275"/>
            <a:ext cx="335280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）预测失败重算并更新</a:t>
            </a:r>
            <a:endParaRPr lang="zh-CN" altLang="en-US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19" name="对象 1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900805" y="4316095"/>
          <a:ext cx="1751330" cy="4832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3" imgW="736600" imgH="203200" progId="Equation.KSEE3">
                  <p:embed/>
                </p:oleObj>
              </mc:Choice>
              <mc:Fallback>
                <p:oleObj name="" r:id="rId3" imgW="7366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00805" y="4316095"/>
                        <a:ext cx="1751330" cy="4832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本框 19"/>
          <p:cNvSpPr txBox="1"/>
          <p:nvPr/>
        </p:nvSpPr>
        <p:spPr>
          <a:xfrm>
            <a:off x="762635" y="4916805"/>
            <a:ext cx="460311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）初始值（不超出记录长度即可）：</a:t>
            </a:r>
            <a:endParaRPr lang="zh-CN" altLang="en-US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21" name="对象 2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290185" y="4903470"/>
          <a:ext cx="2543175" cy="502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5" imgW="1028700" imgH="203200" progId="Equation.KSEE3">
                  <p:embed/>
                </p:oleObj>
              </mc:Choice>
              <mc:Fallback>
                <p:oleObj name="" r:id="rId5" imgW="1028700" imgH="203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90185" y="4903470"/>
                        <a:ext cx="2543175" cy="5022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762635" y="5514340"/>
            <a:ext cx="4936490" cy="5988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2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好处：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可减少binaryId处的解析处理。</a:t>
            </a:r>
            <a:endParaRPr lang="zh-CN" altLang="en-US" sz="2200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5" name="下箭头 24"/>
          <p:cNvSpPr/>
          <p:nvPr/>
        </p:nvSpPr>
        <p:spPr>
          <a:xfrm>
            <a:off x="6273800" y="1983740"/>
            <a:ext cx="444500" cy="431800"/>
          </a:xfrm>
          <a:prstGeom prst="downArrow">
            <a:avLst/>
          </a:pr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ang="5400000" scaled="0"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231890" y="2415540"/>
            <a:ext cx="200342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U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D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唯一，</a:t>
            </a:r>
            <a:endParaRPr lang="zh-CN" altLang="en-US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可作为标志位</a:t>
            </a:r>
            <a:endParaRPr lang="zh-CN" altLang="en-US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85125" y="635"/>
            <a:ext cx="1057910" cy="4375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16/27</a:t>
            </a:r>
            <a:endParaRPr lang="en-US" altLang="en-US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矩形 13"/>
          <p:cNvSpPr/>
          <p:nvPr/>
        </p:nvSpPr>
        <p:spPr>
          <a:xfrm>
            <a:off x="541338" y="0"/>
            <a:ext cx="153987" cy="788988"/>
          </a:xfrm>
          <a:prstGeom prst="rect">
            <a:avLst/>
          </a:prstGeom>
          <a:solidFill>
            <a:srgbClr val="14145A"/>
          </a:solidFill>
          <a:ln w="9525">
            <a:noFill/>
          </a:ln>
        </p:spPr>
        <p:txBody>
          <a:bodyPr anchor="ctr"/>
          <a:p>
            <a:pPr algn="ctr"/>
            <a:endParaRPr lang="zh-CN" altLang="en-US" dirty="0">
              <a:solidFill>
                <a:srgbClr val="14145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22" name="TextBox 7"/>
          <p:cNvSpPr txBox="1"/>
          <p:nvPr/>
        </p:nvSpPr>
        <p:spPr>
          <a:xfrm>
            <a:off x="695325" y="72390"/>
            <a:ext cx="80765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600" b="1" dirty="0">
                <a:solidFill>
                  <a:srgbClr val="14145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解析处理 </a:t>
            </a:r>
            <a:r>
              <a:rPr lang="en-US" altLang="zh-CN" sz="3600" b="1" dirty="0">
                <a:solidFill>
                  <a:srgbClr val="14145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-</a:t>
            </a:r>
            <a:r>
              <a:rPr lang="zh-CN" altLang="en-US" sz="3600" b="1" dirty="0">
                <a:solidFill>
                  <a:srgbClr val="14145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- 是否更新主键预测</a:t>
            </a:r>
            <a:endParaRPr lang="en-US" altLang="zh-CN" sz="4000" b="1" dirty="0">
              <a:solidFill>
                <a:srgbClr val="14145A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71850" y="955675"/>
            <a:ext cx="1783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8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更新主键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案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54990" y="5763895"/>
            <a:ext cx="8373745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200" b="1" dirty="0">
                <a:latin typeface="宋体" panose="02010600030101010101" pitchFamily="2" charset="-122"/>
                <a:ea typeface="宋体" panose="02010600030101010101" pitchFamily="2" charset="-122"/>
              </a:rPr>
              <a:t>好处：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预测正确可以少算一次主键。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8" name="表格 7"/>
          <p:cNvGraphicFramePr/>
          <p:nvPr/>
        </p:nvGraphicFramePr>
        <p:xfrm>
          <a:off x="554990" y="1394460"/>
          <a:ext cx="6200775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320"/>
                <a:gridCol w="859790"/>
                <a:gridCol w="1213485"/>
                <a:gridCol w="1592580"/>
                <a:gridCol w="1498600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>
                    <a:gradFill>
                      <a:gsLst>
                        <a:gs pos="0">
                          <a:srgbClr val="14CD68"/>
                        </a:gs>
                        <a:gs pos="100000">
                          <a:srgbClr val="035C7D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主键</a:t>
                      </a: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gradFill>
                      <a:gsLst>
                        <a:gs pos="0">
                          <a:srgbClr val="14CD68"/>
                        </a:gs>
                        <a:gs pos="100000">
                          <a:srgbClr val="035C7D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主键</a:t>
                      </a: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>
                    <a:gradFill>
                      <a:gsLst>
                        <a:gs pos="0">
                          <a:srgbClr val="14CD68"/>
                        </a:gs>
                        <a:gs pos="100000">
                          <a:srgbClr val="035C7D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分隔符</a:t>
                      </a:r>
                      <a:endParaRPr lang="zh-CN" altLang="en-US"/>
                    </a:p>
                  </a:txBody>
                  <a:tcPr>
                    <a:gradFill>
                      <a:gsLst>
                        <a:gs pos="0">
                          <a:srgbClr val="14CD68"/>
                        </a:gs>
                        <a:gs pos="100000">
                          <a:srgbClr val="035C7D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换行符</a:t>
                      </a:r>
                      <a:endParaRPr lang="zh-CN" altLang="en-US"/>
                    </a:p>
                  </a:txBody>
                  <a:tcPr>
                    <a:gradFill>
                      <a:gsLst>
                        <a:gs pos="0">
                          <a:srgbClr val="14CD68"/>
                        </a:gs>
                        <a:gs pos="100000">
                          <a:srgbClr val="035C7D"/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graphicFrame>
        <p:nvGraphicFramePr>
          <p:cNvPr id="9" name="表格 8"/>
          <p:cNvGraphicFramePr/>
          <p:nvPr/>
        </p:nvGraphicFramePr>
        <p:xfrm>
          <a:off x="541655" y="2857500"/>
          <a:ext cx="838708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8385"/>
                <a:gridCol w="848360"/>
                <a:gridCol w="848995"/>
                <a:gridCol w="935990"/>
                <a:gridCol w="1397635"/>
                <a:gridCol w="1410970"/>
                <a:gridCol w="973455"/>
                <a:gridCol w="923290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>
                    <a:gradFill>
                      <a:gsLst>
                        <a:gs pos="0">
                          <a:srgbClr val="14CD68"/>
                        </a:gs>
                        <a:gs pos="100000">
                          <a:srgbClr val="035C7D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主键</a:t>
                      </a: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gradFill>
                      <a:gsLst>
                        <a:gs pos="0">
                          <a:srgbClr val="14CD68"/>
                        </a:gs>
                        <a:gs pos="100000">
                          <a:srgbClr val="035C7D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主键</a:t>
                      </a: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gradFill>
                      <a:gsLst>
                        <a:gs pos="0">
                          <a:srgbClr val="14CD68"/>
                        </a:gs>
                        <a:gs pos="100000">
                          <a:srgbClr val="035C7D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列信息</a:t>
                      </a:r>
                      <a:endParaRPr lang="zh-CN" altLang="en-US"/>
                    </a:p>
                  </a:txBody>
                  <a:tcPr>
                    <a:gradFill>
                      <a:gsLst>
                        <a:gs pos="0">
                          <a:srgbClr val="14CD68"/>
                        </a:gs>
                        <a:gs pos="100000">
                          <a:srgbClr val="035C7D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变更前列值</a:t>
                      </a:r>
                      <a:endParaRPr lang="zh-CN" altLang="en-US"/>
                    </a:p>
                  </a:txBody>
                  <a:tcPr>
                    <a:gradFill>
                      <a:gsLst>
                        <a:gs pos="0">
                          <a:srgbClr val="14CD68"/>
                        </a:gs>
                        <a:gs pos="100000">
                          <a:srgbClr val="035C7D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变更后列值</a:t>
                      </a:r>
                      <a:endParaRPr lang="zh-CN" altLang="en-US"/>
                    </a:p>
                  </a:txBody>
                  <a:tcPr>
                    <a:gradFill>
                      <a:gsLst>
                        <a:gs pos="0">
                          <a:srgbClr val="14CD68"/>
                        </a:gs>
                        <a:gs pos="100000">
                          <a:srgbClr val="035C7D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分隔符</a:t>
                      </a:r>
                      <a:endParaRPr lang="zh-CN" altLang="en-US"/>
                    </a:p>
                  </a:txBody>
                  <a:tcPr>
                    <a:gradFill>
                      <a:gsLst>
                        <a:gs pos="0">
                          <a:srgbClr val="14CD68"/>
                        </a:gs>
                        <a:gs pos="100000">
                          <a:srgbClr val="035C7D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换行符</a:t>
                      </a:r>
                      <a:endParaRPr lang="zh-CN" altLang="en-US"/>
                    </a:p>
                  </a:txBody>
                  <a:tcPr>
                    <a:gradFill>
                      <a:gsLst>
                        <a:gs pos="0">
                          <a:srgbClr val="14CD68"/>
                        </a:gs>
                        <a:gs pos="100000">
                          <a:srgbClr val="035C7D"/>
                        </a:gs>
                      </a:gsLst>
                      <a:lin ang="5400000" scaled="0"/>
                    </a:gradFill>
                  </a:tcPr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3427095" y="2446020"/>
            <a:ext cx="2240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9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更新其它字段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案</a:t>
            </a:r>
            <a:endParaRPr lang="zh-CN" altLang="en-US"/>
          </a:p>
        </p:txBody>
      </p:sp>
      <p:sp>
        <p:nvSpPr>
          <p:cNvPr id="4" name="左大括号 3"/>
          <p:cNvSpPr/>
          <p:nvPr/>
        </p:nvSpPr>
        <p:spPr>
          <a:xfrm rot="16200000">
            <a:off x="1877695" y="2971800"/>
            <a:ext cx="312420" cy="845820"/>
          </a:xfrm>
          <a:prstGeom prst="leftBrace">
            <a:avLst>
              <a:gd name="adj1" fmla="val 8333"/>
              <a:gd name="adj2" fmla="val 49463"/>
            </a:avLst>
          </a:prstGeom>
          <a:ln w="28575" cmpd="sng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左大括号 9"/>
          <p:cNvSpPr/>
          <p:nvPr/>
        </p:nvSpPr>
        <p:spPr>
          <a:xfrm rot="16200000">
            <a:off x="2722245" y="2955290"/>
            <a:ext cx="312420" cy="845820"/>
          </a:xfrm>
          <a:prstGeom prst="leftBrace">
            <a:avLst>
              <a:gd name="adj1" fmla="val 8333"/>
              <a:gd name="adj2" fmla="val 49463"/>
            </a:avLst>
          </a:prstGeom>
          <a:ln w="28575" cmpd="sng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左大括号 10"/>
          <p:cNvSpPr/>
          <p:nvPr/>
        </p:nvSpPr>
        <p:spPr>
          <a:xfrm rot="16200000">
            <a:off x="1877695" y="1508760"/>
            <a:ext cx="312420" cy="845820"/>
          </a:xfrm>
          <a:prstGeom prst="leftBrace">
            <a:avLst>
              <a:gd name="adj1" fmla="val 8333"/>
              <a:gd name="adj2" fmla="val 49463"/>
            </a:avLst>
          </a:prstGeom>
          <a:ln w="28575" cmpd="sng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左大括号 12"/>
          <p:cNvSpPr/>
          <p:nvPr/>
        </p:nvSpPr>
        <p:spPr>
          <a:xfrm rot="16200000">
            <a:off x="2894330" y="1337945"/>
            <a:ext cx="312420" cy="1187450"/>
          </a:xfrm>
          <a:prstGeom prst="leftBrace">
            <a:avLst>
              <a:gd name="adj1" fmla="val 8333"/>
              <a:gd name="adj2" fmla="val 49463"/>
            </a:avLst>
          </a:prstGeom>
          <a:ln w="28575" cmpd="sng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610995" y="2087880"/>
            <a:ext cx="87312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len1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614295" y="2087880"/>
            <a:ext cx="87312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len2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610995" y="3550920"/>
            <a:ext cx="87312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len1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499995" y="3550920"/>
            <a:ext cx="87312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len1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25" name="表格 24"/>
          <p:cNvGraphicFramePr/>
          <p:nvPr/>
        </p:nvGraphicFramePr>
        <p:xfrm>
          <a:off x="525145" y="4276090"/>
          <a:ext cx="838708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8385"/>
                <a:gridCol w="848360"/>
                <a:gridCol w="6490335"/>
              </a:tblGrid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>
                    <a:gradFill>
                      <a:gsLst>
                        <a:gs pos="0">
                          <a:srgbClr val="14CD68"/>
                        </a:gs>
                        <a:gs pos="100000">
                          <a:srgbClr val="035C7D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主键</a:t>
                      </a: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gradFill>
                      <a:gsLst>
                        <a:gs pos="0">
                          <a:srgbClr val="14CD68"/>
                        </a:gs>
                        <a:gs pos="100000">
                          <a:srgbClr val="035C7D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6" name="文本框 25"/>
          <p:cNvSpPr txBox="1"/>
          <p:nvPr/>
        </p:nvSpPr>
        <p:spPr>
          <a:xfrm>
            <a:off x="3410585" y="3864610"/>
            <a:ext cx="2354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10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预测大致思想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案</a:t>
            </a:r>
            <a:endParaRPr lang="zh-CN" altLang="en-US"/>
          </a:p>
        </p:txBody>
      </p:sp>
      <p:sp>
        <p:nvSpPr>
          <p:cNvPr id="27" name="左大括号 26"/>
          <p:cNvSpPr/>
          <p:nvPr/>
        </p:nvSpPr>
        <p:spPr>
          <a:xfrm rot="16200000">
            <a:off x="1861185" y="4390390"/>
            <a:ext cx="312420" cy="845820"/>
          </a:xfrm>
          <a:prstGeom prst="leftBrace">
            <a:avLst>
              <a:gd name="adj1" fmla="val 8333"/>
              <a:gd name="adj2" fmla="val 49463"/>
            </a:avLst>
          </a:prstGeom>
          <a:ln w="28575" cmpd="sng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左大括号 27"/>
          <p:cNvSpPr/>
          <p:nvPr/>
        </p:nvSpPr>
        <p:spPr>
          <a:xfrm rot="16200000">
            <a:off x="2705735" y="4373880"/>
            <a:ext cx="312420" cy="845820"/>
          </a:xfrm>
          <a:prstGeom prst="leftBrace">
            <a:avLst>
              <a:gd name="adj1" fmla="val 8333"/>
              <a:gd name="adj2" fmla="val 49463"/>
            </a:avLst>
          </a:prstGeom>
          <a:ln w="28575" cmpd="sng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1594485" y="4969510"/>
            <a:ext cx="87312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len1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483485" y="4969510"/>
            <a:ext cx="87312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len1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1" name="下箭头 30"/>
          <p:cNvSpPr/>
          <p:nvPr/>
        </p:nvSpPr>
        <p:spPr>
          <a:xfrm rot="8220000">
            <a:off x="3417570" y="4733290"/>
            <a:ext cx="444500" cy="565150"/>
          </a:xfrm>
          <a:prstGeom prst="downArrow">
            <a:avLst/>
          </a:pr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ang="5400000" scaled="0"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3995420" y="5145405"/>
            <a:ext cx="397827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直接偏移一定长度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寻找标志位</a:t>
            </a:r>
            <a:endParaRPr lang="zh-CN" altLang="en-US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985125" y="635"/>
            <a:ext cx="1057910" cy="4375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17/27</a:t>
            </a:r>
            <a:endParaRPr lang="en-US" altLang="en-US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矩形 13"/>
          <p:cNvSpPr/>
          <p:nvPr/>
        </p:nvSpPr>
        <p:spPr>
          <a:xfrm>
            <a:off x="541338" y="0"/>
            <a:ext cx="153987" cy="788988"/>
          </a:xfrm>
          <a:prstGeom prst="rect">
            <a:avLst/>
          </a:prstGeom>
          <a:solidFill>
            <a:srgbClr val="14145A"/>
          </a:solidFill>
          <a:ln w="9525">
            <a:noFill/>
          </a:ln>
        </p:spPr>
        <p:txBody>
          <a:bodyPr anchor="ctr"/>
          <a:p>
            <a:pPr algn="ctr"/>
            <a:endParaRPr lang="zh-CN" altLang="en-US" dirty="0">
              <a:solidFill>
                <a:srgbClr val="14145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22" name="TextBox 7"/>
          <p:cNvSpPr txBox="1"/>
          <p:nvPr/>
        </p:nvSpPr>
        <p:spPr>
          <a:xfrm>
            <a:off x="695325" y="72390"/>
            <a:ext cx="80765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600" b="1" dirty="0">
                <a:solidFill>
                  <a:srgbClr val="14145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解析处理 </a:t>
            </a:r>
            <a:r>
              <a:rPr lang="en-US" altLang="zh-CN" sz="3600" b="1" dirty="0">
                <a:solidFill>
                  <a:srgbClr val="14145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-</a:t>
            </a:r>
            <a:r>
              <a:rPr lang="zh-CN" altLang="en-US" sz="3600" b="1" dirty="0">
                <a:solidFill>
                  <a:srgbClr val="14145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- 是否更新主键预测</a:t>
            </a:r>
            <a:endParaRPr lang="en-US" altLang="zh-CN" sz="4000" b="1" dirty="0">
              <a:solidFill>
                <a:srgbClr val="14145A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410585" y="922655"/>
            <a:ext cx="1897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预测问题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案</a:t>
            </a:r>
            <a:endParaRPr lang="zh-CN" altLang="en-US"/>
          </a:p>
        </p:txBody>
      </p:sp>
      <p:sp>
        <p:nvSpPr>
          <p:cNvPr id="27" name="左大括号 26"/>
          <p:cNvSpPr/>
          <p:nvPr/>
        </p:nvSpPr>
        <p:spPr>
          <a:xfrm rot="16200000">
            <a:off x="2171700" y="857885"/>
            <a:ext cx="312420" cy="1913255"/>
          </a:xfrm>
          <a:prstGeom prst="leftBrace">
            <a:avLst>
              <a:gd name="adj1" fmla="val 8333"/>
              <a:gd name="adj2" fmla="val 49463"/>
            </a:avLst>
          </a:prstGeom>
          <a:ln w="28575" cmpd="sng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1891665" y="2028190"/>
            <a:ext cx="87312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len1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804920" y="2028190"/>
            <a:ext cx="87312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len1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1" name="下箭头 30"/>
          <p:cNvSpPr/>
          <p:nvPr/>
        </p:nvSpPr>
        <p:spPr>
          <a:xfrm rot="8220000">
            <a:off x="5323840" y="1647825"/>
            <a:ext cx="444500" cy="565150"/>
          </a:xfrm>
          <a:prstGeom prst="downArrow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5789295" y="2059940"/>
            <a:ext cx="258318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越界进入未知区域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!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3" name="表格 2"/>
          <p:cNvGraphicFramePr/>
          <p:nvPr/>
        </p:nvGraphicFramePr>
        <p:xfrm>
          <a:off x="685165" y="3425190"/>
          <a:ext cx="7957820" cy="2536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5615"/>
                <a:gridCol w="3672205"/>
              </a:tblGrid>
              <a:tr h="4267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问题描述</a:t>
                      </a:r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解决</a:t>
                      </a:r>
                      <a:endParaRPr lang="zh-CN" altLang="en-US" sz="2000"/>
                    </a:p>
                  </a:txBody>
                  <a:tcPr/>
                </a:tc>
              </a:tr>
              <a:tr h="13589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/>
                        <a:t>如果</a:t>
                      </a:r>
                      <a:r>
                        <a:rPr lang="en-US" altLang="zh-CN" sz="2000"/>
                        <a:t>len1</a:t>
                      </a:r>
                      <a:r>
                        <a:rPr lang="zh-CN" altLang="en-US" sz="2000"/>
                        <a:t>越界进入下一条记录，</a:t>
                      </a:r>
                      <a:r>
                        <a:rPr lang="en-US" altLang="zh-CN" sz="2000"/>
                        <a:t>“</a:t>
                      </a:r>
                      <a:r>
                        <a:rPr lang="zh-CN" altLang="en-US" sz="2000">
                          <a:sym typeface="+mn-ea"/>
                        </a:rPr>
                        <a:t>|mysql-bin.</a:t>
                      </a:r>
                      <a:r>
                        <a:rPr lang="en-US" altLang="zh-CN" sz="2000">
                          <a:sym typeface="+mn-ea"/>
                        </a:rPr>
                        <a:t>”</a:t>
                      </a:r>
                      <a:r>
                        <a:rPr lang="zh-CN" altLang="en-US" sz="2000">
                          <a:sym typeface="+mn-ea"/>
                        </a:rPr>
                        <a:t>会造成误判 </a:t>
                      </a:r>
                      <a:endParaRPr lang="zh-CN" altLang="en-US" sz="20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/>
                        <a:t>再移动</a:t>
                      </a:r>
                      <a:r>
                        <a:rPr lang="en-US" altLang="zh-CN" sz="2000"/>
                        <a:t>4</a:t>
                      </a:r>
                      <a:r>
                        <a:rPr lang="zh-CN" altLang="en-US" sz="2000"/>
                        <a:t>位</a:t>
                      </a:r>
                      <a:endParaRPr lang="zh-CN" altLang="en-US" sz="2000"/>
                    </a:p>
                    <a:p>
                      <a:pPr>
                        <a:buNone/>
                      </a:pPr>
                      <a:r>
                        <a:rPr lang="zh-CN" altLang="en-US" sz="2000" b="1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</a:rPr>
                        <a:t>core -&gt;</a:t>
                      </a:r>
                      <a:r>
                        <a:rPr lang="zh-CN" altLang="en-US" sz="2000" b="1">
                          <a:solidFill>
                            <a:schemeClr val="tx1"/>
                          </a:solidFill>
                        </a:rPr>
                        <a:t> e </a:t>
                      </a:r>
                      <a:endParaRPr lang="zh-CN" altLang="en-US" sz="200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2000" b="1">
                          <a:solidFill>
                            <a:schemeClr val="tx1"/>
                          </a:solidFill>
                        </a:rPr>
                        <a:t>f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</a:rPr>
                        <a:t>irst_name -&gt; </a:t>
                      </a:r>
                      <a:r>
                        <a:rPr lang="zh-CN" altLang="en-US" sz="2000" b="1">
                          <a:solidFill>
                            <a:schemeClr val="tx1"/>
                          </a:solidFill>
                        </a:rPr>
                        <a:t>t</a:t>
                      </a:r>
                      <a:endParaRPr lang="zh-CN" altLang="en-US" sz="200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2000" b="1">
                          <a:solidFill>
                            <a:schemeClr val="tx1"/>
                          </a:solidFill>
                        </a:rPr>
                        <a:t>l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</a:rPr>
                        <a:t>ast_name -&gt;</a:t>
                      </a:r>
                      <a:r>
                        <a:rPr lang="zh-CN" altLang="en-US" sz="2000" b="1">
                          <a:solidFill>
                            <a:schemeClr val="tx1"/>
                          </a:solidFill>
                        </a:rPr>
                        <a:t> _</a:t>
                      </a:r>
                      <a:endParaRPr lang="zh-CN" altLang="en-US" sz="20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7512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 dirty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由于缓冲区是复用的，</a:t>
                      </a:r>
                      <a:r>
                        <a:rPr lang="en-US" altLang="zh-CN" sz="2000" dirty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len1</a:t>
                      </a:r>
                      <a:r>
                        <a:rPr lang="zh-CN" altLang="en-US" sz="2000" dirty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可能越界后会受到旧数据的影响</a:t>
                      </a:r>
                      <a:endParaRPr lang="zh-CN" altLang="en-US" sz="2000" dirty="0">
                        <a:latin typeface="宋体" panose="02010600030101010101" pitchFamily="2" charset="-122"/>
                        <a:ea typeface="宋体" panose="02010600030101010101" pitchFamily="2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/>
                        <a:t>超出数据块大小后放弃预测</a:t>
                      </a:r>
                      <a:endParaRPr lang="zh-CN" altLang="en-US" sz="20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3284855" y="3056890"/>
            <a:ext cx="25831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12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预测中的一些问题</a:t>
            </a:r>
            <a:endParaRPr lang="zh-CN" altLang="en-US"/>
          </a:p>
        </p:txBody>
      </p:sp>
      <p:graphicFrame>
        <p:nvGraphicFramePr>
          <p:cNvPr id="19" name="表格 18"/>
          <p:cNvGraphicFramePr/>
          <p:nvPr/>
        </p:nvGraphicFramePr>
        <p:xfrm>
          <a:off x="541655" y="1290955"/>
          <a:ext cx="8101330" cy="367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1365"/>
                <a:gridCol w="1971040"/>
                <a:gridCol w="875030"/>
                <a:gridCol w="313055"/>
                <a:gridCol w="405765"/>
                <a:gridCol w="3775075"/>
              </a:tblGrid>
              <a:tr h="3676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>
                    <a:gradFill>
                      <a:gsLst>
                        <a:gs pos="0">
                          <a:srgbClr val="14CD68"/>
                        </a:gs>
                        <a:gs pos="100000">
                          <a:srgbClr val="035C7D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主键</a:t>
                      </a: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>
                    <a:gradFill>
                      <a:gsLst>
                        <a:gs pos="0">
                          <a:srgbClr val="14CD68"/>
                        </a:gs>
                        <a:gs pos="100000">
                          <a:srgbClr val="035C7D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主键</a:t>
                      </a: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>
                    <a:gradFill>
                      <a:gsLst>
                        <a:gs pos="0">
                          <a:srgbClr val="14CD68"/>
                        </a:gs>
                        <a:gs pos="100000">
                          <a:srgbClr val="035C7D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|</a:t>
                      </a:r>
                      <a:endParaRPr lang="en-US" altLang="zh-CN"/>
                    </a:p>
                  </a:txBody>
                  <a:tcPr>
                    <a:gradFill>
                      <a:gsLst>
                        <a:gs pos="0">
                          <a:srgbClr val="14CD68"/>
                        </a:gs>
                        <a:gs pos="100000">
                          <a:srgbClr val="035C7D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\n</a:t>
                      </a:r>
                      <a:endParaRPr lang="en-US" altLang="zh-CN"/>
                    </a:p>
                  </a:txBody>
                  <a:tcPr>
                    <a:gradFill>
                      <a:gsLst>
                        <a:gs pos="0">
                          <a:srgbClr val="14CD68"/>
                        </a:gs>
                        <a:gs pos="100000">
                          <a:srgbClr val="035C7D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3" name="左大括号 22"/>
          <p:cNvSpPr/>
          <p:nvPr/>
        </p:nvSpPr>
        <p:spPr>
          <a:xfrm rot="16200000">
            <a:off x="4084955" y="843280"/>
            <a:ext cx="312420" cy="1913255"/>
          </a:xfrm>
          <a:prstGeom prst="leftBrace">
            <a:avLst>
              <a:gd name="adj1" fmla="val 8333"/>
              <a:gd name="adj2" fmla="val 49463"/>
            </a:avLst>
          </a:prstGeom>
          <a:ln w="28575" cmpd="sng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985125" y="635"/>
            <a:ext cx="1057910" cy="4375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18/27</a:t>
            </a:r>
            <a:endParaRPr lang="en-US" altLang="en-US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矩形 13"/>
          <p:cNvSpPr/>
          <p:nvPr/>
        </p:nvSpPr>
        <p:spPr>
          <a:xfrm>
            <a:off x="541338" y="0"/>
            <a:ext cx="153987" cy="788988"/>
          </a:xfrm>
          <a:prstGeom prst="rect">
            <a:avLst/>
          </a:prstGeom>
          <a:solidFill>
            <a:srgbClr val="14145A"/>
          </a:solidFill>
          <a:ln w="9525">
            <a:noFill/>
          </a:ln>
        </p:spPr>
        <p:txBody>
          <a:bodyPr anchor="ctr"/>
          <a:p>
            <a:pPr algn="ctr"/>
            <a:endParaRPr lang="zh-CN" altLang="en-US" dirty="0">
              <a:solidFill>
                <a:srgbClr val="14145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22" name="TextBox 7"/>
          <p:cNvSpPr txBox="1"/>
          <p:nvPr/>
        </p:nvSpPr>
        <p:spPr>
          <a:xfrm>
            <a:off x="695325" y="72390"/>
            <a:ext cx="8076565" cy="12604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600" b="1" dirty="0">
                <a:solidFill>
                  <a:srgbClr val="14145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解析处理 </a:t>
            </a:r>
            <a:r>
              <a:rPr lang="en-US" altLang="zh-CN" sz="3600" b="1" dirty="0">
                <a:solidFill>
                  <a:srgbClr val="14145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-</a:t>
            </a:r>
            <a:r>
              <a:rPr lang="zh-CN" altLang="en-US" sz="3600" b="1" dirty="0">
                <a:solidFill>
                  <a:srgbClr val="14145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- 转10进制优化</a:t>
            </a:r>
            <a:endParaRPr lang="zh-CN" altLang="en-US" sz="3600" i="1" dirty="0">
              <a:solidFill>
                <a:srgbClr val="EF9E2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4000" b="1" dirty="0">
              <a:solidFill>
                <a:srgbClr val="14145A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7190" y="828040"/>
            <a:ext cx="8712835" cy="26301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基本思路：循环展开并合并。</a:t>
            </a:r>
            <a:endParaRPr lang="zh-CN" altLang="en-US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例：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123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转换成 123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68045" y="2006600"/>
          <a:ext cx="6137275" cy="1438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2819400" imgH="660400" progId="Equation.KSEE3">
                  <p:embed/>
                </p:oleObj>
              </mc:Choice>
              <mc:Fallback>
                <p:oleObj name="" r:id="rId1" imgW="2819400" imgH="6604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68045" y="2006600"/>
                        <a:ext cx="6137275" cy="1438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377190" y="3458210"/>
            <a:ext cx="8712835" cy="11912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总共：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次左移操作 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+ 4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次加运算 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+ 3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次减法运算</a:t>
            </a:r>
            <a:endParaRPr lang="zh-CN" altLang="en-US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将（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）式带入（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）式得：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67728" y="4603433"/>
          <a:ext cx="7407910" cy="995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3" imgW="3403600" imgH="457200" progId="Equation.KSEE3">
                  <p:embed/>
                </p:oleObj>
              </mc:Choice>
              <mc:Fallback>
                <p:oleObj name="" r:id="rId3" imgW="3403600" imgH="457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67728" y="4603433"/>
                        <a:ext cx="7407910" cy="995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377190" y="5711825"/>
            <a:ext cx="8712835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总共：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次左移操作 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+ 4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次加运算 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+ 2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次减法运算    </a:t>
            </a:r>
            <a:endParaRPr lang="en-US" altLang="zh-CN" sz="2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云形标注 9"/>
          <p:cNvSpPr/>
          <p:nvPr/>
        </p:nvSpPr>
        <p:spPr>
          <a:xfrm>
            <a:off x="6437630" y="5107940"/>
            <a:ext cx="2355850" cy="915670"/>
          </a:xfrm>
          <a:prstGeom prst="cloudCallout">
            <a:avLst/>
          </a:pr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省一次减法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77190" y="828040"/>
            <a:ext cx="8712835" cy="26301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基本思路：循环展开并合并。</a:t>
            </a:r>
            <a:endParaRPr lang="zh-CN" altLang="en-US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例：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123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转换成 123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7190" y="3458210"/>
            <a:ext cx="8712835" cy="11912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总共：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次左移操作 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+ 4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次加运算 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+ 3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次减法运算</a:t>
            </a:r>
            <a:endParaRPr lang="zh-CN" altLang="en-US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将（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）式带入（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）式得：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7190" y="5711825"/>
            <a:ext cx="8712835" cy="5988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总共：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次左移操作 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+ 4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次加运算 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+ 2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次减法运算    </a:t>
            </a:r>
            <a:endParaRPr lang="en-US" altLang="zh-CN" sz="2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77190" y="828040"/>
            <a:ext cx="8712835" cy="26301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基本思路：循环展开并合并。</a:t>
            </a:r>
            <a:endParaRPr lang="zh-CN" altLang="en-US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例：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123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转换成 123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7190" y="3458210"/>
            <a:ext cx="8712835" cy="11912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总共：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次左移操作 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+ 4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次加运算 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+ 3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次减法运算</a:t>
            </a:r>
            <a:endParaRPr lang="zh-CN" altLang="en-US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None/>
            </a:pP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将（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）式带入（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）式得：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85125" y="635"/>
            <a:ext cx="1057910" cy="4375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19/27</a:t>
            </a:r>
            <a:endParaRPr lang="en-US" altLang="en-US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矩形 13"/>
          <p:cNvSpPr/>
          <p:nvPr/>
        </p:nvSpPr>
        <p:spPr>
          <a:xfrm>
            <a:off x="541338" y="0"/>
            <a:ext cx="153987" cy="788988"/>
          </a:xfrm>
          <a:prstGeom prst="rect">
            <a:avLst/>
          </a:prstGeom>
          <a:solidFill>
            <a:srgbClr val="14145A"/>
          </a:solidFill>
          <a:ln w="9525">
            <a:noFill/>
          </a:ln>
        </p:spPr>
        <p:txBody>
          <a:bodyPr anchor="ctr"/>
          <a:p>
            <a:pPr algn="ctr"/>
            <a:endParaRPr lang="zh-CN" altLang="en-US" dirty="0">
              <a:solidFill>
                <a:srgbClr val="14145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22" name="TextBox 7"/>
          <p:cNvSpPr txBox="1"/>
          <p:nvPr/>
        </p:nvSpPr>
        <p:spPr>
          <a:xfrm>
            <a:off x="695325" y="72390"/>
            <a:ext cx="709612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600" b="1" dirty="0">
                <a:solidFill>
                  <a:srgbClr val="14145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团队介绍 </a:t>
            </a:r>
            <a:r>
              <a:rPr lang="en-US" altLang="zh-CN" sz="3600" b="1" dirty="0">
                <a:solidFill>
                  <a:srgbClr val="14145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-- </a:t>
            </a:r>
            <a:r>
              <a:rPr lang="zh-CN" altLang="en-US" sz="3600" b="1" dirty="0">
                <a:solidFill>
                  <a:srgbClr val="14145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也许放弃才能靠近你</a:t>
            </a:r>
            <a:endParaRPr lang="zh-CN" altLang="en-US" sz="3600" b="1" dirty="0">
              <a:solidFill>
                <a:srgbClr val="14145A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123" name="文本框 5123"/>
          <p:cNvSpPr txBox="1"/>
          <p:nvPr/>
        </p:nvSpPr>
        <p:spPr>
          <a:xfrm>
            <a:off x="1790383" y="2643188"/>
            <a:ext cx="75755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457200" indent="-4572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闵大为：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负责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维护版本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25" name="文本框 2"/>
          <p:cNvSpPr txBox="1"/>
          <p:nvPr/>
        </p:nvSpPr>
        <p:spPr>
          <a:xfrm>
            <a:off x="1737678" y="4703128"/>
            <a:ext cx="75755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457200" indent="-4572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胡传铃：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负责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review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代码及部分模块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26" name="文本框 3"/>
          <p:cNvSpPr txBox="1"/>
          <p:nvPr/>
        </p:nvSpPr>
        <p:spPr>
          <a:xfrm>
            <a:off x="1882140" y="3214370"/>
            <a:ext cx="7393305" cy="97599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浙江大学硕士（研二），获得过国家奖学金，喜欢打球看书，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正在努力进步的菜鸟程序员。</a:t>
            </a:r>
            <a:endParaRPr lang="zh-CN" altLang="en-US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5123"/>
          <p:cNvSpPr txBox="1"/>
          <p:nvPr/>
        </p:nvSpPr>
        <p:spPr>
          <a:xfrm>
            <a:off x="1754823" y="788988"/>
            <a:ext cx="757555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marL="457200" indent="-4572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胡建洪（队长）：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负责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维护版本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3"/>
          <p:cNvSpPr txBox="1"/>
          <p:nvPr/>
        </p:nvSpPr>
        <p:spPr>
          <a:xfrm>
            <a:off x="1810385" y="5334000"/>
            <a:ext cx="7465060" cy="97599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l" fontAlgn="auto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浙江大学硕士（研一），喜欢看书和关注时事政治，正在努力进步的菜鸟程序员。</a:t>
            </a:r>
            <a:endParaRPr lang="zh-CN" altLang="en-US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3"/>
          <p:cNvSpPr txBox="1"/>
          <p:nvPr/>
        </p:nvSpPr>
        <p:spPr>
          <a:xfrm>
            <a:off x="2010410" y="1473200"/>
            <a:ext cx="7280275" cy="9372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南京理工大学硕士（研二），获得过国家奖学金，热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爱跑步，正在努力进步的菜鸟程序员。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" name="图片 9" descr="胡建洪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163195" y="1020445"/>
            <a:ext cx="1814830" cy="1430655"/>
          </a:xfrm>
          <a:prstGeom prst="rect">
            <a:avLst/>
          </a:prstGeom>
        </p:spPr>
      </p:pic>
      <p:pic>
        <p:nvPicPr>
          <p:cNvPr id="11" name="图片 10" descr="闵大为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10" y="2747010"/>
            <a:ext cx="1427480" cy="1792605"/>
          </a:xfrm>
          <a:prstGeom prst="rect">
            <a:avLst/>
          </a:prstGeom>
        </p:spPr>
      </p:pic>
      <p:pic>
        <p:nvPicPr>
          <p:cNvPr id="12" name="图片 11" descr="IMG_5183"/>
          <p:cNvPicPr>
            <a:picLocks noChangeAspect="1"/>
          </p:cNvPicPr>
          <p:nvPr/>
        </p:nvPicPr>
        <p:blipFill>
          <a:blip r:embed="rId3"/>
          <a:srcRect l="15746" r="27576" b="-833"/>
          <a:stretch>
            <a:fillRect/>
          </a:stretch>
        </p:blipFill>
        <p:spPr>
          <a:xfrm>
            <a:off x="359410" y="4682490"/>
            <a:ext cx="1426845" cy="16941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985125" y="635"/>
            <a:ext cx="1057910" cy="4375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2/27</a:t>
            </a:r>
            <a:endParaRPr lang="en-US" altLang="en-US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2015808" y="2476183"/>
            <a:ext cx="4584700" cy="847725"/>
            <a:chOff x="1663700" y="2565116"/>
            <a:chExt cx="4584699" cy="84676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20" name="矩形 14"/>
            <p:cNvSpPr/>
            <p:nvPr>
              <p:custDataLst>
                <p:tags r:id="rId1"/>
              </p:custDataLst>
            </p:nvPr>
          </p:nvSpPr>
          <p:spPr>
            <a:xfrm flipH="1">
              <a:off x="2621852" y="2721650"/>
              <a:ext cx="3626547" cy="690226"/>
            </a:xfrm>
            <a:prstGeom prst="rect">
              <a:avLst/>
            </a:prstGeom>
            <a:grpFill/>
            <a:ln w="9525">
              <a:noFill/>
            </a:ln>
          </p:spPr>
          <p:txBody>
            <a:bodyPr wrap="square" lIns="91440" tIns="45720" rIns="91440" bIns="45720" anchor="ctr"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Times New Roman" panose="02020603050405020304" charset="0"/>
                  <a:ea typeface="宋体" panose="02010600030101010101" pitchFamily="2" charset="-122"/>
                  <a:sym typeface="Arial" panose="020B0604020202020204" pitchFamily="34" charset="0"/>
                </a:rPr>
                <a:t>其它优化</a:t>
              </a:r>
              <a:endParaRPr lang="zh-CN" altLang="en-US" sz="2800" b="1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2" name="任意多边形 15"/>
            <p:cNvSpPr/>
            <p:nvPr>
              <p:custDataLst>
                <p:tags r:id="rId2"/>
              </p:custDataLst>
            </p:nvPr>
          </p:nvSpPr>
          <p:spPr>
            <a:xfrm rot="1254178" flipH="1">
              <a:off x="2078024" y="2666509"/>
              <a:ext cx="681247" cy="644653"/>
            </a:xfrm>
            <a:custGeom>
              <a:avLst/>
              <a:gdLst/>
              <a:ahLst/>
              <a:cxnLst>
                <a:cxn ang="0">
                  <a:pos x="681247" y="0"/>
                </a:cxn>
                <a:cxn ang="0">
                  <a:pos x="435039" y="644653"/>
                </a:cxn>
                <a:cxn ang="0">
                  <a:pos x="0" y="644653"/>
                </a:cxn>
                <a:cxn ang="0">
                  <a:pos x="246206" y="0"/>
                </a:cxn>
              </a:cxnLst>
              <a:pathLst>
                <a:path w="1316153" h="1245453">
                  <a:moveTo>
                    <a:pt x="1316153" y="0"/>
                  </a:moveTo>
                  <a:lnTo>
                    <a:pt x="840486" y="1245453"/>
                  </a:lnTo>
                  <a:lnTo>
                    <a:pt x="0" y="1245453"/>
                  </a:lnTo>
                  <a:lnTo>
                    <a:pt x="475666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" name="矩形 22"/>
            <p:cNvSpPr/>
            <p:nvPr>
              <p:custDataLst>
                <p:tags r:id="rId3"/>
              </p:custDataLst>
            </p:nvPr>
          </p:nvSpPr>
          <p:spPr>
            <a:xfrm flipH="1">
              <a:off x="1663700" y="2565116"/>
              <a:ext cx="551742" cy="690226"/>
            </a:xfrm>
            <a:prstGeom prst="rect">
              <a:avLst/>
            </a:prstGeom>
            <a:grpFill/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p>
              <a:pPr algn="ctr" fontAlgn="base"/>
              <a:r>
                <a:rPr lang="en-US" altLang="da-DK" sz="3200" b="1" strike="noStrike" noProof="1" dirty="0" smtClean="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  <a:sym typeface="Arial" panose="020B0604020202020204" pitchFamily="34" charset="0"/>
                </a:rPr>
                <a:t>5</a:t>
              </a:r>
              <a:endParaRPr lang="en-US" altLang="da-DK" sz="3200" b="1" strike="noStrike" noProof="1" dirty="0" smtClean="0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矩形 13"/>
          <p:cNvSpPr/>
          <p:nvPr/>
        </p:nvSpPr>
        <p:spPr>
          <a:xfrm>
            <a:off x="541338" y="0"/>
            <a:ext cx="153987" cy="788988"/>
          </a:xfrm>
          <a:prstGeom prst="rect">
            <a:avLst/>
          </a:prstGeom>
          <a:solidFill>
            <a:srgbClr val="14145A"/>
          </a:solidFill>
          <a:ln w="9525">
            <a:noFill/>
          </a:ln>
        </p:spPr>
        <p:txBody>
          <a:bodyPr anchor="ctr"/>
          <a:lstStyle/>
          <a:p>
            <a:pPr algn="ctr"/>
            <a:endParaRPr lang="zh-CN" altLang="en-US" dirty="0">
              <a:solidFill>
                <a:srgbClr val="14145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22" name="TextBox 7"/>
          <p:cNvSpPr txBox="1"/>
          <p:nvPr/>
        </p:nvSpPr>
        <p:spPr>
          <a:xfrm>
            <a:off x="695325" y="82550"/>
            <a:ext cx="80765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600" b="1" dirty="0">
                <a:solidFill>
                  <a:srgbClr val="14145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其它优化 </a:t>
            </a:r>
            <a:r>
              <a:rPr lang="en-US" altLang="zh-CN" sz="3600" b="1" dirty="0">
                <a:solidFill>
                  <a:srgbClr val="14145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-</a:t>
            </a:r>
            <a:r>
              <a:rPr lang="zh-CN" altLang="en-US" sz="3600" b="1" dirty="0">
                <a:solidFill>
                  <a:srgbClr val="14145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- 网络传输优化</a:t>
            </a:r>
            <a:endParaRPr lang="en-US" altLang="zh-CN" sz="3600" b="1" dirty="0">
              <a:solidFill>
                <a:srgbClr val="14145A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266065" y="1549400"/>
          <a:ext cx="8689975" cy="4580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7050"/>
                <a:gridCol w="1812925"/>
              </a:tblGrid>
              <a:tr h="3962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方案说明</a:t>
                      </a:r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耗时（毫秒）</a:t>
                      </a:r>
                      <a:endParaRPr lang="zh-CN" altLang="en-US" sz="2000"/>
                    </a:p>
                  </a:txBody>
                  <a:tcPr/>
                </a:tc>
              </a:tr>
              <a:tr h="1234440">
                <a:tc>
                  <a:txBody>
                    <a:bodyPr/>
                    <a:p>
                      <a:pPr fontAlgn="auto">
                        <a:lnSpc>
                          <a:spcPct val="125000"/>
                        </a:lnSpc>
                        <a:buNone/>
                      </a:pPr>
                      <a:r>
                        <a:rPr lang="en-US" altLang="zh-CN" sz="20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1)</a:t>
                      </a:r>
                      <a:r>
                        <a:rPr lang="zh-CN" altLang="en-US" sz="20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服</a:t>
                      </a:r>
                      <a:r>
                        <a:rPr lang="zh-CN" altLang="en-US" sz="2000" dirty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务</a:t>
                      </a:r>
                      <a:r>
                        <a:rPr lang="zh-CN" altLang="en-US" sz="20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端：使用</a:t>
                      </a:r>
                      <a:r>
                        <a:rPr lang="en-US" altLang="zh-CN" sz="2000" dirty="0" smtClean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Snappy</a:t>
                      </a:r>
                      <a:r>
                        <a:rPr lang="zh-CN" altLang="en-US" sz="2000" dirty="0" smtClean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压缩</a:t>
                      </a:r>
                      <a:r>
                        <a:rPr lang="zh-CN" altLang="en-US" sz="20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算法压缩最终结果，</a:t>
                      </a:r>
                      <a:r>
                        <a:rPr lang="zh-CN" altLang="en-US" sz="2000" dirty="0" smtClean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通过</a:t>
                      </a:r>
                      <a:r>
                        <a:rPr lang="en-US" altLang="zh-CN" sz="2000" dirty="0" err="1" smtClean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Netty</a:t>
                      </a:r>
                      <a:r>
                        <a:rPr lang="zh-CN" altLang="en-US" sz="2000" dirty="0" smtClean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传输</a:t>
                      </a:r>
                      <a:r>
                        <a:rPr lang="zh-CN" altLang="en-US" sz="20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给客户端</a:t>
                      </a:r>
                      <a:endParaRPr lang="zh-CN" altLang="en-US" sz="2000" dirty="0" smtClean="0">
                        <a:latin typeface="宋体" panose="02010600030101010101" pitchFamily="2" charset="-122"/>
                        <a:ea typeface="宋体" panose="02010600030101010101" pitchFamily="2" charset="-122"/>
                        <a:sym typeface="+mn-ea"/>
                      </a:endParaRPr>
                    </a:p>
                    <a:p>
                      <a:pPr fontAlgn="auto">
                        <a:lnSpc>
                          <a:spcPct val="125000"/>
                        </a:lnSpc>
                        <a:buNone/>
                      </a:pPr>
                      <a:r>
                        <a:rPr lang="en-US" altLang="zh-CN" sz="20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2)</a:t>
                      </a:r>
                      <a:r>
                        <a:rPr lang="zh-CN" altLang="en-US" sz="20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客户端：启动</a:t>
                      </a:r>
                      <a:r>
                        <a:rPr lang="zh-CN" altLang="en-US" sz="2000" dirty="0" smtClean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一个线程</a:t>
                      </a:r>
                      <a:r>
                        <a:rPr lang="zh-CN" altLang="en-US" sz="20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接收数据、解压、写入文件</a:t>
                      </a:r>
                      <a:endParaRPr lang="zh-CN" altLang="en-US" sz="2000">
                        <a:latin typeface="宋体" panose="02010600030101010101" pitchFamily="2" charset="-122"/>
                        <a:ea typeface="宋体" panose="02010600030101010101" pitchFamily="2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 fontAlgn="auto">
                        <a:lnSpc>
                          <a:spcPct val="125000"/>
                        </a:lnSpc>
                        <a:buNone/>
                      </a:pPr>
                      <a:r>
                        <a:rPr lang="en-US" altLang="zh-CN" sz="20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2000~3000</a:t>
                      </a:r>
                      <a:endParaRPr lang="en-US" altLang="zh-CN" sz="2000" dirty="0" smtClean="0">
                        <a:latin typeface="宋体" panose="02010600030101010101" pitchFamily="2" charset="-122"/>
                        <a:ea typeface="宋体" panose="02010600030101010101" pitchFamily="2" charset="-122"/>
                        <a:sym typeface="+mn-ea"/>
                      </a:endParaRPr>
                    </a:p>
                    <a:p>
                      <a:pPr algn="ctr" fontAlgn="auto">
                        <a:lnSpc>
                          <a:spcPct val="125000"/>
                        </a:lnSpc>
                        <a:buNone/>
                      </a:pPr>
                      <a:endParaRPr lang="en-US" altLang="zh-CN" sz="2000" dirty="0" smtClean="0">
                        <a:latin typeface="宋体" panose="02010600030101010101" pitchFamily="2" charset="-122"/>
                        <a:ea typeface="宋体" panose="02010600030101010101" pitchFamily="2" charset="-122"/>
                        <a:sym typeface="+mn-ea"/>
                      </a:endParaRPr>
                    </a:p>
                  </a:txBody>
                  <a:tcPr/>
                </a:tc>
              </a:tr>
              <a:tr h="853440">
                <a:tc>
                  <a:txBody>
                    <a:bodyPr/>
                    <a:p>
                      <a:pPr fontAlgn="auto">
                        <a:lnSpc>
                          <a:spcPct val="125000"/>
                        </a:lnSpc>
                        <a:buNone/>
                      </a:pPr>
                      <a:r>
                        <a:rPr lang="en-US" altLang="zh-CN" sz="2000" dirty="0" smtClean="0">
                          <a:latin typeface="宋体" panose="02010600030101010101" pitchFamily="2" charset="-122"/>
                          <a:sym typeface="+mn-ea"/>
                        </a:rPr>
                        <a:t>1)</a:t>
                      </a:r>
                      <a:r>
                        <a:rPr lang="zh-CN" altLang="en-US" sz="2000" dirty="0" smtClean="0">
                          <a:latin typeface="宋体" panose="02010600030101010101" pitchFamily="2" charset="-122"/>
                          <a:sym typeface="+mn-ea"/>
                        </a:rPr>
                        <a:t>服</a:t>
                      </a:r>
                      <a:r>
                        <a:rPr lang="zh-CN" altLang="en-US" sz="2000" dirty="0">
                          <a:latin typeface="宋体" panose="02010600030101010101" pitchFamily="2" charset="-122"/>
                          <a:sym typeface="+mn-ea"/>
                        </a:rPr>
                        <a:t>务端：</a:t>
                      </a:r>
                      <a:r>
                        <a:rPr lang="zh-CN" altLang="en-US" sz="2000" dirty="0" smtClean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sym typeface="+mn-ea"/>
                        </a:rPr>
                        <a:t>通过</a:t>
                      </a:r>
                      <a:r>
                        <a:rPr lang="en-US" altLang="zh-CN" sz="2000" dirty="0" smtClean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sym typeface="+mn-ea"/>
                        </a:rPr>
                        <a:t>Socket</a:t>
                      </a:r>
                      <a:r>
                        <a:rPr lang="zh-CN" altLang="en-US" sz="2000" dirty="0" smtClean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sym typeface="+mn-ea"/>
                        </a:rPr>
                        <a:t>传</a:t>
                      </a:r>
                      <a:r>
                        <a:rPr lang="zh-CN" altLang="en-US" sz="2000" dirty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sym typeface="+mn-ea"/>
                        </a:rPr>
                        <a:t>输</a:t>
                      </a:r>
                      <a:r>
                        <a:rPr lang="zh-CN" altLang="en-US" sz="2000" dirty="0">
                          <a:latin typeface="宋体" panose="02010600030101010101" pitchFamily="2" charset="-122"/>
                          <a:sym typeface="+mn-ea"/>
                        </a:rPr>
                        <a:t>给客户端最终结果</a:t>
                      </a:r>
                      <a:endParaRPr lang="zh-CN" altLang="en-US" sz="2000" dirty="0">
                        <a:latin typeface="宋体" panose="02010600030101010101" pitchFamily="2" charset="-122"/>
                        <a:sym typeface="+mn-ea"/>
                      </a:endParaRPr>
                    </a:p>
                    <a:p>
                      <a:pPr fontAlgn="auto">
                        <a:lnSpc>
                          <a:spcPct val="125000"/>
                        </a:lnSpc>
                        <a:buNone/>
                      </a:pPr>
                      <a:r>
                        <a:rPr lang="en-US" altLang="zh-CN" sz="2000" dirty="0">
                          <a:latin typeface="宋体" panose="02010600030101010101" pitchFamily="2" charset="-122"/>
                          <a:sym typeface="+mn-ea"/>
                        </a:rPr>
                        <a:t>2)</a:t>
                      </a:r>
                      <a:r>
                        <a:rPr lang="zh-CN" altLang="en-US" sz="20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客户端：启动</a:t>
                      </a:r>
                      <a:r>
                        <a:rPr lang="zh-CN" altLang="en-US" sz="2000" dirty="0" smtClean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一个线程</a:t>
                      </a:r>
                      <a:r>
                        <a:rPr lang="zh-CN" altLang="en-US" sz="2000" dirty="0" smtClean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接收数据、写入文件</a:t>
                      </a:r>
                      <a:endParaRPr lang="zh-CN" altLang="en-US" sz="2000" dirty="0">
                        <a:latin typeface="宋体" panose="02010600030101010101" pitchFamily="2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 fontAlgn="auto">
                        <a:lnSpc>
                          <a:spcPct val="125000"/>
                        </a:lnSpc>
                        <a:buNone/>
                      </a:pPr>
                      <a:r>
                        <a:rPr lang="en-US" altLang="zh-CN" sz="2000" dirty="0" smtClean="0">
                          <a:latin typeface="宋体" panose="02010600030101010101" pitchFamily="2" charset="-122"/>
                          <a:sym typeface="+mn-ea"/>
                        </a:rPr>
                        <a:t>600~1000</a:t>
                      </a:r>
                      <a:endParaRPr lang="en-US" altLang="zh-CN" sz="2000" dirty="0" smtClean="0">
                        <a:latin typeface="宋体" panose="02010600030101010101" pitchFamily="2" charset="-122"/>
                        <a:sym typeface="+mn-ea"/>
                      </a:endParaRPr>
                    </a:p>
                  </a:txBody>
                  <a:tcPr/>
                </a:tc>
              </a:tr>
              <a:tr h="2096135">
                <a:tc>
                  <a:txBody>
                    <a:bodyPr/>
                    <a:p>
                      <a:pPr fontAlgn="auto">
                        <a:lnSpc>
                          <a:spcPct val="125000"/>
                        </a:lnSpc>
                        <a:buNone/>
                      </a:pPr>
                      <a:r>
                        <a:rPr lang="en-US" altLang="zh-CN" sz="2000" dirty="0" smtClean="0">
                          <a:latin typeface="宋体" panose="02010600030101010101" pitchFamily="2" charset="-122"/>
                          <a:sym typeface="+mn-ea"/>
                        </a:rPr>
                        <a:t>1)</a:t>
                      </a:r>
                      <a:r>
                        <a:rPr lang="zh-CN" altLang="en-US" sz="2000" dirty="0" smtClean="0">
                          <a:latin typeface="宋体" panose="02010600030101010101" pitchFamily="2" charset="-122"/>
                          <a:sym typeface="+mn-ea"/>
                        </a:rPr>
                        <a:t>服</a:t>
                      </a:r>
                      <a:r>
                        <a:rPr lang="zh-CN" altLang="en-US" sz="2000" dirty="0">
                          <a:latin typeface="宋体" panose="02010600030101010101" pitchFamily="2" charset="-122"/>
                          <a:sym typeface="+mn-ea"/>
                        </a:rPr>
                        <a:t>务</a:t>
                      </a:r>
                      <a:r>
                        <a:rPr lang="zh-CN" altLang="en-US" sz="2000" dirty="0" smtClean="0">
                          <a:latin typeface="宋体" panose="02010600030101010101" pitchFamily="2" charset="-122"/>
                          <a:sym typeface="+mn-ea"/>
                        </a:rPr>
                        <a:t>端：</a:t>
                      </a:r>
                      <a:r>
                        <a:rPr lang="zh-CN" altLang="en-US" sz="2000" dirty="0" smtClean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sym typeface="+mn-ea"/>
                        </a:rPr>
                        <a:t>通过</a:t>
                      </a:r>
                      <a:r>
                        <a:rPr lang="en-US" altLang="zh-CN" sz="2000" dirty="0" smtClean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sym typeface="+mn-ea"/>
                        </a:rPr>
                        <a:t>Socket</a:t>
                      </a:r>
                      <a:r>
                        <a:rPr lang="zh-CN" altLang="en-US" sz="2000" dirty="0" smtClean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sym typeface="+mn-ea"/>
                        </a:rPr>
                        <a:t>传输中间结果（</a:t>
                      </a:r>
                      <a:r>
                        <a:rPr lang="en-US" altLang="zh-CN" sz="2000" dirty="0" smtClean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sym typeface="+mn-ea"/>
                        </a:rPr>
                        <a:t>int</a:t>
                      </a:r>
                      <a:r>
                        <a:rPr lang="zh-CN" altLang="en-US" sz="2000" dirty="0" smtClean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sym typeface="+mn-ea"/>
                        </a:rPr>
                        <a:t>主键 </a:t>
                      </a:r>
                      <a:r>
                        <a:rPr lang="en-US" altLang="zh-CN" sz="2000" dirty="0" smtClean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sym typeface="+mn-ea"/>
                        </a:rPr>
                        <a:t>+ long</a:t>
                      </a:r>
                      <a:r>
                        <a:rPr lang="zh-CN" altLang="en-US" sz="2000" dirty="0" smtClean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sym typeface="+mn-ea"/>
                        </a:rPr>
                        <a:t>记录）</a:t>
                      </a:r>
                      <a:endParaRPr lang="zh-CN" altLang="en-US" sz="2000" dirty="0">
                        <a:latin typeface="宋体" panose="02010600030101010101" pitchFamily="2" charset="-122"/>
                        <a:sym typeface="+mn-ea"/>
                      </a:endParaRPr>
                    </a:p>
                    <a:p>
                      <a:pPr fontAlgn="auto">
                        <a:lnSpc>
                          <a:spcPct val="125000"/>
                        </a:lnSpc>
                        <a:buNone/>
                      </a:pPr>
                      <a:r>
                        <a:rPr lang="en-US" altLang="zh-CN" sz="2000" dirty="0">
                          <a:latin typeface="宋体" panose="02010600030101010101" pitchFamily="2" charset="-122"/>
                          <a:sym typeface="+mn-ea"/>
                        </a:rPr>
                        <a:t>2)</a:t>
                      </a:r>
                      <a:r>
                        <a:rPr lang="zh-CN" altLang="en-US" sz="2000" dirty="0" smtClean="0">
                          <a:latin typeface="宋体" panose="02010600030101010101" pitchFamily="2" charset="-122"/>
                          <a:sym typeface="+mn-ea"/>
                        </a:rPr>
                        <a:t>客</a:t>
                      </a:r>
                      <a:r>
                        <a:rPr lang="zh-CN" altLang="en-US" sz="2000" dirty="0">
                          <a:latin typeface="宋体" panose="02010600030101010101" pitchFamily="2" charset="-122"/>
                          <a:sym typeface="+mn-ea"/>
                        </a:rPr>
                        <a:t>户</a:t>
                      </a:r>
                      <a:r>
                        <a:rPr lang="zh-CN" altLang="en-US" sz="2000" dirty="0" smtClean="0">
                          <a:latin typeface="宋体" panose="02010600030101010101" pitchFamily="2" charset="-122"/>
                          <a:sym typeface="+mn-ea"/>
                        </a:rPr>
                        <a:t>端：启动</a:t>
                      </a:r>
                      <a:r>
                        <a:rPr lang="zh-CN" altLang="en-US" sz="2000" dirty="0" smtClean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sym typeface="+mn-ea"/>
                        </a:rPr>
                        <a:t>三个线程处理</a:t>
                      </a:r>
                      <a:endParaRPr lang="zh-CN" altLang="en-US" sz="2000" dirty="0" smtClean="0">
                        <a:latin typeface="宋体" panose="02010600030101010101" pitchFamily="2" charset="-122"/>
                        <a:sym typeface="+mn-ea"/>
                      </a:endParaRPr>
                    </a:p>
                    <a:p>
                      <a:pPr marL="342900" indent="-342900" fontAlgn="auto">
                        <a:lnSpc>
                          <a:spcPct val="125000"/>
                        </a:lnSpc>
                        <a:buFont typeface="Wingdings" panose="05000000000000000000" charset="0"/>
                        <a:buChar char=""/>
                      </a:pPr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sym typeface="+mn-ea"/>
                        </a:rPr>
                        <a:t>读取线程</a:t>
                      </a: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sym typeface="+mn-ea"/>
                        </a:rPr>
                        <a:t>通过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sym typeface="+mn-ea"/>
                        </a:rPr>
                        <a:t>Socket</a:t>
                      </a: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sym typeface="+mn-ea"/>
                        </a:rPr>
                        <a:t>接收中间结果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  <a:latin typeface="宋体" panose="02010600030101010101" pitchFamily="2" charset="-122"/>
                        <a:sym typeface="+mn-ea"/>
                      </a:endParaRPr>
                    </a:p>
                    <a:p>
                      <a:pPr marL="342900" indent="-342900" fontAlgn="auto">
                        <a:lnSpc>
                          <a:spcPct val="125000"/>
                        </a:lnSpc>
                        <a:buFont typeface="Wingdings" panose="05000000000000000000" charset="0"/>
                        <a:buChar char=""/>
                      </a:pPr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sym typeface="+mn-ea"/>
                        </a:rPr>
                        <a:t>解析线程</a:t>
                      </a: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sym typeface="+mn-ea"/>
                        </a:rPr>
                        <a:t>解析中间结果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  <a:latin typeface="宋体" panose="02010600030101010101" pitchFamily="2" charset="-122"/>
                        <a:sym typeface="+mn-ea"/>
                      </a:endParaRPr>
                    </a:p>
                    <a:p>
                      <a:pPr marL="342900" indent="-342900" fontAlgn="auto">
                        <a:lnSpc>
                          <a:spcPct val="125000"/>
                        </a:lnSpc>
                        <a:buFont typeface="Wingdings" panose="05000000000000000000" charset="0"/>
                        <a:buChar char=""/>
                      </a:pPr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sym typeface="+mn-ea"/>
                        </a:rPr>
                        <a:t>存储线程</a:t>
                      </a: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sym typeface="+mn-ea"/>
                        </a:rPr>
                        <a:t>将解析后的结果写入文件</a:t>
                      </a:r>
                      <a:endParaRPr lang="zh-CN" altLang="en-US" sz="2000" dirty="0">
                        <a:latin typeface="宋体" panose="02010600030101010101" pitchFamily="2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 fontAlgn="auto">
                        <a:lnSpc>
                          <a:spcPct val="125000"/>
                        </a:lnSpc>
                        <a:buNone/>
                      </a:pPr>
                      <a:r>
                        <a:rPr lang="en-US" altLang="zh-CN" sz="2000" dirty="0" smtClean="0">
                          <a:latin typeface="宋体" panose="02010600030101010101" pitchFamily="2" charset="-122"/>
                          <a:sym typeface="+mn-ea"/>
                        </a:rPr>
                        <a:t>300~350</a:t>
                      </a:r>
                      <a:endParaRPr lang="en-US" altLang="zh-CN" sz="2000" dirty="0" smtClean="0">
                        <a:latin typeface="宋体" panose="02010600030101010101" pitchFamily="2" charset="-122"/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3141345" y="1119505"/>
            <a:ext cx="25831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13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网络传输优化过程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985125" y="635"/>
            <a:ext cx="1057910" cy="4375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21/27</a:t>
            </a:r>
            <a:endParaRPr lang="en-US" altLang="en-US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矩形 13"/>
          <p:cNvSpPr/>
          <p:nvPr/>
        </p:nvSpPr>
        <p:spPr>
          <a:xfrm>
            <a:off x="541338" y="0"/>
            <a:ext cx="153987" cy="788988"/>
          </a:xfrm>
          <a:prstGeom prst="rect">
            <a:avLst/>
          </a:prstGeom>
          <a:solidFill>
            <a:srgbClr val="14145A"/>
          </a:solidFill>
          <a:ln w="9525">
            <a:noFill/>
          </a:ln>
        </p:spPr>
        <p:txBody>
          <a:bodyPr anchor="ctr"/>
          <a:p>
            <a:pPr algn="ctr"/>
            <a:endParaRPr lang="zh-CN" altLang="en-US" dirty="0">
              <a:solidFill>
                <a:srgbClr val="14145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22" name="TextBox 7"/>
          <p:cNvSpPr txBox="1"/>
          <p:nvPr/>
        </p:nvSpPr>
        <p:spPr>
          <a:xfrm>
            <a:off x="695325" y="82550"/>
            <a:ext cx="784733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600" b="1" dirty="0">
                <a:solidFill>
                  <a:srgbClr val="14145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其它优化 </a:t>
            </a:r>
            <a:r>
              <a:rPr lang="en-US" altLang="zh-CN" sz="3600" b="1" dirty="0">
                <a:solidFill>
                  <a:srgbClr val="14145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-</a:t>
            </a:r>
            <a:r>
              <a:rPr lang="zh-CN" altLang="en-US" sz="3600" b="1" dirty="0">
                <a:solidFill>
                  <a:srgbClr val="14145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- 参数调优</a:t>
            </a:r>
            <a:endParaRPr lang="zh-CN" altLang="en-US" sz="3600" b="1" dirty="0">
              <a:solidFill>
                <a:srgbClr val="14145A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30860" y="5731510"/>
            <a:ext cx="817562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块大小影响流水线的时间，所以可对块大小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进行调参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21355" y="5291455"/>
            <a:ext cx="246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图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4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流水化块大小影响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5" name="图片 4" descr="流水块大小影响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0860" y="967740"/>
            <a:ext cx="8198485" cy="428752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985125" y="635"/>
            <a:ext cx="1057910" cy="4375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22/27</a:t>
            </a:r>
            <a:endParaRPr lang="en-US" altLang="en-US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矩形 13"/>
          <p:cNvSpPr/>
          <p:nvPr/>
        </p:nvSpPr>
        <p:spPr>
          <a:xfrm>
            <a:off x="541338" y="0"/>
            <a:ext cx="153987" cy="788988"/>
          </a:xfrm>
          <a:prstGeom prst="rect">
            <a:avLst/>
          </a:prstGeom>
          <a:solidFill>
            <a:srgbClr val="14145A"/>
          </a:solidFill>
          <a:ln w="9525">
            <a:noFill/>
          </a:ln>
        </p:spPr>
        <p:txBody>
          <a:bodyPr anchor="ctr"/>
          <a:p>
            <a:pPr algn="ctr"/>
            <a:endParaRPr lang="zh-CN" altLang="en-US" dirty="0">
              <a:solidFill>
                <a:srgbClr val="14145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22" name="TextBox 7"/>
          <p:cNvSpPr txBox="1"/>
          <p:nvPr/>
        </p:nvSpPr>
        <p:spPr>
          <a:xfrm>
            <a:off x="695325" y="82550"/>
            <a:ext cx="784733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600" b="1" dirty="0">
                <a:solidFill>
                  <a:srgbClr val="14145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其它优化 </a:t>
            </a:r>
            <a:r>
              <a:rPr lang="en-US" altLang="zh-CN" sz="3600" b="1" dirty="0">
                <a:solidFill>
                  <a:srgbClr val="14145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-</a:t>
            </a:r>
            <a:r>
              <a:rPr lang="zh-CN" altLang="en-US" sz="3600" b="1" dirty="0">
                <a:solidFill>
                  <a:srgbClr val="14145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- 参数调优</a:t>
            </a:r>
            <a:endParaRPr lang="zh-CN" altLang="en-US" sz="3600" b="1" dirty="0">
              <a:solidFill>
                <a:srgbClr val="14145A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6" name="图表 5"/>
          <p:cNvGraphicFramePr/>
          <p:nvPr/>
        </p:nvGraphicFramePr>
        <p:xfrm>
          <a:off x="490220" y="2403475"/>
          <a:ext cx="807847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8" name="表格 7"/>
          <p:cNvGraphicFramePr/>
          <p:nvPr/>
        </p:nvGraphicFramePr>
        <p:xfrm>
          <a:off x="290830" y="1251585"/>
          <a:ext cx="8568055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0105"/>
                <a:gridCol w="1097280"/>
                <a:gridCol w="1147445"/>
                <a:gridCol w="1115695"/>
                <a:gridCol w="1046480"/>
                <a:gridCol w="1114425"/>
                <a:gridCol w="936625"/>
              </a:tblGrid>
              <a:tr h="3962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读取块大小（</a:t>
                      </a:r>
                      <a:r>
                        <a:rPr lang="en-US" altLang="zh-CN" sz="2000"/>
                        <a:t>M</a:t>
                      </a:r>
                      <a:r>
                        <a:rPr lang="zh-CN" altLang="en-US" sz="2000"/>
                        <a:t>）</a:t>
                      </a:r>
                      <a:endParaRPr lang="zh-CN" altLang="en-US" sz="2000"/>
                    </a:p>
                  </a:txBody>
                  <a:tcPr>
                    <a:gradFill>
                      <a:gsLst>
                        <a:gs pos="0">
                          <a:srgbClr val="14CD68"/>
                        </a:gs>
                        <a:gs pos="100000">
                          <a:srgbClr val="035C7D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/>
                        <a:t>2</a:t>
                      </a:r>
                      <a:endParaRPr lang="en-US" altLang="zh-CN" sz="2000"/>
                    </a:p>
                  </a:txBody>
                  <a:tcPr>
                    <a:gradFill>
                      <a:gsLst>
                        <a:gs pos="0">
                          <a:srgbClr val="14CD68"/>
                        </a:gs>
                        <a:gs pos="100000">
                          <a:srgbClr val="035C7D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/>
                        <a:t>4</a:t>
                      </a:r>
                      <a:endParaRPr lang="en-US" altLang="zh-CN" sz="2000"/>
                    </a:p>
                  </a:txBody>
                  <a:tcPr>
                    <a:gradFill>
                      <a:gsLst>
                        <a:gs pos="0">
                          <a:srgbClr val="14CD68"/>
                        </a:gs>
                        <a:gs pos="100000">
                          <a:srgbClr val="035C7D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/>
                        <a:t>5</a:t>
                      </a:r>
                      <a:endParaRPr lang="en-US" altLang="zh-CN" sz="2000"/>
                    </a:p>
                  </a:txBody>
                  <a:tcPr>
                    <a:gradFill>
                      <a:gsLst>
                        <a:gs pos="0">
                          <a:srgbClr val="14CD68"/>
                        </a:gs>
                        <a:gs pos="100000">
                          <a:srgbClr val="035C7D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/>
                        <a:t>8</a:t>
                      </a:r>
                      <a:endParaRPr lang="en-US" altLang="zh-CN" sz="2000"/>
                    </a:p>
                  </a:txBody>
                  <a:tcPr>
                    <a:gradFill>
                      <a:gsLst>
                        <a:gs pos="0">
                          <a:srgbClr val="14CD68"/>
                        </a:gs>
                        <a:gs pos="100000">
                          <a:srgbClr val="035C7D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/>
                        <a:t>16</a:t>
                      </a:r>
                      <a:endParaRPr lang="en-US" altLang="zh-CN" sz="2000"/>
                    </a:p>
                  </a:txBody>
                  <a:tcPr>
                    <a:gradFill>
                      <a:gsLst>
                        <a:gs pos="0">
                          <a:srgbClr val="14CD68"/>
                        </a:gs>
                        <a:gs pos="100000">
                          <a:srgbClr val="035C7D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/>
                        <a:t>32</a:t>
                      </a:r>
                      <a:endParaRPr lang="en-US" altLang="zh-CN" sz="2000"/>
                    </a:p>
                  </a:txBody>
                  <a:tcPr>
                    <a:gradFill>
                      <a:gsLst>
                        <a:gs pos="0">
                          <a:srgbClr val="14CD68"/>
                        </a:gs>
                        <a:gs pos="100000">
                          <a:srgbClr val="035C7D"/>
                        </a:gs>
                      </a:gsLst>
                      <a:lin ang="5400000" scaled="0"/>
                    </a:gradFill>
                  </a:tcPr>
                </a:tc>
              </a:tr>
              <a:tr h="381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/>
                        <a:t>处理耗时</a:t>
                      </a:r>
                      <a:r>
                        <a:rPr lang="en-US" altLang="zh-CN" sz="2000"/>
                        <a:t>(S)</a:t>
                      </a:r>
                      <a:endParaRPr lang="en-US" altLang="zh-CN" sz="2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/>
                        <a:t>4.5</a:t>
                      </a:r>
                      <a:endParaRPr lang="en-US" altLang="zh-CN" sz="2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/>
                        <a:t>4.3</a:t>
                      </a:r>
                      <a:endParaRPr lang="en-US" altLang="zh-CN" sz="2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 b="1">
                          <a:solidFill>
                            <a:srgbClr val="D11D1D"/>
                          </a:solidFill>
                        </a:rPr>
                        <a:t>4.2</a:t>
                      </a:r>
                      <a:endParaRPr lang="en-US" altLang="zh-CN" sz="2000" b="1">
                        <a:solidFill>
                          <a:srgbClr val="D11D1D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/>
                        <a:t>4.5</a:t>
                      </a:r>
                      <a:endParaRPr lang="en-US" altLang="zh-CN" sz="2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/>
                        <a:t>4.8</a:t>
                      </a:r>
                      <a:endParaRPr lang="en-US" altLang="zh-CN" sz="20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/>
                        <a:t>5.5</a:t>
                      </a:r>
                      <a:endParaRPr lang="en-US" altLang="zh-CN" sz="20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2854325" y="832485"/>
            <a:ext cx="37261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14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读取块大小对处理耗时的影响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911475" y="6061075"/>
            <a:ext cx="3611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图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读取块大小对处理耗时的影响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985125" y="635"/>
            <a:ext cx="1057910" cy="4375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23/27</a:t>
            </a:r>
            <a:endParaRPr lang="en-US" altLang="en-US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2187258" y="2534603"/>
            <a:ext cx="4584700" cy="845820"/>
            <a:chOff x="1663700" y="2565116"/>
            <a:chExt cx="4584699" cy="84676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5" name="矩形 18"/>
            <p:cNvSpPr/>
            <p:nvPr>
              <p:custDataLst>
                <p:tags r:id="rId1"/>
              </p:custDataLst>
            </p:nvPr>
          </p:nvSpPr>
          <p:spPr>
            <a:xfrm flipH="1">
              <a:off x="2621852" y="2721650"/>
              <a:ext cx="3626547" cy="690226"/>
            </a:xfrm>
            <a:prstGeom prst="rect">
              <a:avLst/>
            </a:prstGeom>
            <a:grpFill/>
            <a:ln w="9525">
              <a:noFill/>
            </a:ln>
          </p:spPr>
          <p:txBody>
            <a:bodyPr wrap="square" lIns="91440" tIns="45720" rIns="91440" bIns="45720" anchor="ctr"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Times New Roman" panose="02020603050405020304" charset="0"/>
                  <a:ea typeface="宋体" panose="02010600030101010101" pitchFamily="2" charset="-122"/>
                  <a:sym typeface="Arial" panose="020B0604020202020204" pitchFamily="34" charset="0"/>
                </a:rPr>
                <a:t>总结</a:t>
              </a:r>
              <a:endParaRPr lang="zh-CN" altLang="en-US" sz="2800" b="1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6" name="任意多边形 19"/>
            <p:cNvSpPr/>
            <p:nvPr>
              <p:custDataLst>
                <p:tags r:id="rId2"/>
              </p:custDataLst>
            </p:nvPr>
          </p:nvSpPr>
          <p:spPr>
            <a:xfrm rot="1254178" flipH="1">
              <a:off x="2078024" y="2666509"/>
              <a:ext cx="681247" cy="644653"/>
            </a:xfrm>
            <a:custGeom>
              <a:avLst/>
              <a:gdLst/>
              <a:ahLst/>
              <a:cxnLst>
                <a:cxn ang="0">
                  <a:pos x="681247" y="0"/>
                </a:cxn>
                <a:cxn ang="0">
                  <a:pos x="435039" y="644653"/>
                </a:cxn>
                <a:cxn ang="0">
                  <a:pos x="0" y="644653"/>
                </a:cxn>
                <a:cxn ang="0">
                  <a:pos x="246206" y="0"/>
                </a:cxn>
              </a:cxnLst>
              <a:pathLst>
                <a:path w="1316153" h="1245453">
                  <a:moveTo>
                    <a:pt x="1316153" y="0"/>
                  </a:moveTo>
                  <a:lnTo>
                    <a:pt x="840486" y="1245453"/>
                  </a:lnTo>
                  <a:lnTo>
                    <a:pt x="0" y="1245453"/>
                  </a:lnTo>
                  <a:lnTo>
                    <a:pt x="475666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7" name="矩形 26"/>
            <p:cNvSpPr/>
            <p:nvPr>
              <p:custDataLst>
                <p:tags r:id="rId3"/>
              </p:custDataLst>
            </p:nvPr>
          </p:nvSpPr>
          <p:spPr>
            <a:xfrm flipH="1">
              <a:off x="1663700" y="2565116"/>
              <a:ext cx="551742" cy="690226"/>
            </a:xfrm>
            <a:prstGeom prst="rect">
              <a:avLst/>
            </a:prstGeom>
            <a:grpFill/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p>
              <a:pPr algn="ctr" fontAlgn="base"/>
              <a:r>
                <a:rPr lang="en-US" altLang="da-DK" sz="3200" b="1" strike="noStrike" noProof="1" dirty="0" smtClean="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  <a:sym typeface="Arial" panose="020B0604020202020204" pitchFamily="34" charset="0"/>
                </a:rPr>
                <a:t>6</a:t>
              </a:r>
              <a:endParaRPr lang="en-US" altLang="da-DK" sz="3200" b="1" strike="noStrike" noProof="1" dirty="0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矩形 13"/>
          <p:cNvSpPr/>
          <p:nvPr/>
        </p:nvSpPr>
        <p:spPr>
          <a:xfrm>
            <a:off x="541338" y="0"/>
            <a:ext cx="153987" cy="788988"/>
          </a:xfrm>
          <a:prstGeom prst="rect">
            <a:avLst/>
          </a:prstGeom>
          <a:solidFill>
            <a:srgbClr val="14145A"/>
          </a:solidFill>
          <a:ln w="9525">
            <a:noFill/>
          </a:ln>
        </p:spPr>
        <p:txBody>
          <a:bodyPr anchor="ctr"/>
          <a:p>
            <a:pPr algn="ctr"/>
            <a:endParaRPr lang="zh-CN" altLang="en-US" dirty="0">
              <a:solidFill>
                <a:srgbClr val="14145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22" name="TextBox 7"/>
          <p:cNvSpPr txBox="1"/>
          <p:nvPr/>
        </p:nvSpPr>
        <p:spPr>
          <a:xfrm>
            <a:off x="695325" y="72390"/>
            <a:ext cx="80765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600" b="1" dirty="0">
                <a:solidFill>
                  <a:srgbClr val="14145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总结 </a:t>
            </a:r>
            <a:r>
              <a:rPr lang="en-US" altLang="zh-CN" sz="3600" b="1" dirty="0">
                <a:solidFill>
                  <a:srgbClr val="14145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-</a:t>
            </a:r>
            <a:r>
              <a:rPr lang="zh-CN" altLang="en-US" sz="3600" b="1" dirty="0">
                <a:solidFill>
                  <a:srgbClr val="14145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- 优化总结</a:t>
            </a:r>
            <a:endParaRPr lang="zh-CN" altLang="en-US" sz="3600" b="1" dirty="0">
              <a:solidFill>
                <a:srgbClr val="14145A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513715" y="1385570"/>
          <a:ext cx="8439785" cy="48558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7135"/>
                <a:gridCol w="4692650"/>
              </a:tblGrid>
              <a:tr h="49911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/>
                        <a:t>优化方法</a:t>
                      </a:r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/>
                        <a:t>有用思想</a:t>
                      </a:r>
                      <a:endParaRPr lang="zh-CN" altLang="en-US" sz="2000"/>
                    </a:p>
                  </a:txBody>
                  <a:tcPr/>
                </a:tc>
              </a:tr>
              <a:tr h="83883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 dirty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客户端、服务端都采用了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多线程流水线处理</a:t>
                      </a:r>
                      <a:endParaRPr lang="zh-CN" altLang="en-US" sz="20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/>
                        <a:t>合理细分任务</a:t>
                      </a:r>
                      <a:endParaRPr lang="zh-CN" altLang="en-US" sz="2000"/>
                    </a:p>
                  </a:txBody>
                  <a:tcPr/>
                </a:tc>
              </a:tr>
              <a:tr h="49911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记录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用long表示记录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/>
                        <a:t>数据表示可以细化到位</a:t>
                      </a:r>
                      <a:endParaRPr lang="zh-CN" altLang="en-US" sz="2000"/>
                    </a:p>
                  </a:txBody>
                  <a:tcPr/>
                </a:tc>
              </a:tr>
              <a:tr h="49911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解析过程中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的预测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/>
                        <a:t>预测技术</a:t>
                      </a:r>
                      <a:endParaRPr lang="zh-CN" altLang="en-US" sz="2000"/>
                    </a:p>
                  </a:txBody>
                  <a:tcPr/>
                </a:tc>
              </a:tr>
              <a:tr h="49911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缓冲区的设计</a:t>
                      </a:r>
                      <a:endParaRPr lang="en-US" altLang="zh-CN" sz="2000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/>
                        <a:t>不一定要用</a:t>
                      </a:r>
                      <a:r>
                        <a:rPr lang="en-US" altLang="zh-CN" sz="2000"/>
                        <a:t>jdk</a:t>
                      </a:r>
                      <a:r>
                        <a:rPr lang="zh-CN" altLang="en-US" sz="2000"/>
                        <a:t>中的容器</a:t>
                      </a:r>
                      <a:endParaRPr lang="zh-CN" altLang="en-US" sz="2000"/>
                    </a:p>
                  </a:txBody>
                  <a:tcPr/>
                </a:tc>
              </a:tr>
              <a:tr h="49911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map的优化</a:t>
                      </a:r>
                      <a:endParaRPr lang="en-US" altLang="zh-CN" sz="2000" dirty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/>
                        <a:t>要关注</a:t>
                      </a:r>
                      <a:r>
                        <a:rPr lang="en-US" altLang="zh-CN" sz="2000"/>
                        <a:t>hash</a:t>
                      </a:r>
                      <a:r>
                        <a:rPr lang="zh-CN" altLang="en-US" sz="2000"/>
                        <a:t>冲突</a:t>
                      </a:r>
                      <a:endParaRPr lang="zh-CN" altLang="en-US" sz="2000"/>
                    </a:p>
                  </a:txBody>
                  <a:tcPr/>
                </a:tc>
              </a:tr>
              <a:tr h="5232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 dirty="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网络传输优化</a:t>
                      </a:r>
                      <a:endParaRPr lang="zh-CN" altLang="en-US" sz="2000" dirty="0">
                        <a:latin typeface="宋体" panose="02010600030101010101" pitchFamily="2" charset="-122"/>
                        <a:ea typeface="宋体" panose="02010600030101010101" pitchFamily="2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/>
                        <a:t>可以约定数据的表示，减少</a:t>
                      </a:r>
                      <a:r>
                        <a:rPr lang="zh-CN" altLang="en-US" sz="2000">
                          <a:sym typeface="+mn-ea"/>
                        </a:rPr>
                        <a:t>数据</a:t>
                      </a:r>
                      <a:r>
                        <a:rPr lang="zh-CN" altLang="en-US" sz="2000"/>
                        <a:t>传输量</a:t>
                      </a:r>
                      <a:endParaRPr lang="zh-CN" altLang="en-US" sz="2000"/>
                    </a:p>
                  </a:txBody>
                  <a:tcPr/>
                </a:tc>
              </a:tr>
              <a:tr h="49911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/>
                        <a:t>块大小参数调整</a:t>
                      </a:r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/>
                        <a:t>控制任务的大小</a:t>
                      </a:r>
                      <a:endParaRPr lang="zh-CN" altLang="en-US" sz="2000"/>
                    </a:p>
                  </a:txBody>
                  <a:tcPr/>
                </a:tc>
              </a:tr>
              <a:tr h="49911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/>
                        <a:t>转</a:t>
                      </a:r>
                      <a:r>
                        <a:rPr lang="en-US" altLang="zh-CN" sz="2000"/>
                        <a:t>10</a:t>
                      </a:r>
                      <a:r>
                        <a:rPr lang="zh-CN" altLang="en-US" sz="2000"/>
                        <a:t>进制优化</a:t>
                      </a:r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/>
                        <a:t>循环展开，合并计算</a:t>
                      </a:r>
                      <a:endParaRPr lang="zh-CN" altLang="en-US" sz="20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3540760" y="1004570"/>
            <a:ext cx="1668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15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优化总结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985125" y="635"/>
            <a:ext cx="1057910" cy="4375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25/27</a:t>
            </a:r>
            <a:endParaRPr lang="en-US" altLang="en-US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矩形 13"/>
          <p:cNvSpPr/>
          <p:nvPr/>
        </p:nvSpPr>
        <p:spPr>
          <a:xfrm>
            <a:off x="541338" y="0"/>
            <a:ext cx="153987" cy="788988"/>
          </a:xfrm>
          <a:prstGeom prst="rect">
            <a:avLst/>
          </a:prstGeom>
          <a:solidFill>
            <a:srgbClr val="14145A"/>
          </a:solidFill>
          <a:ln w="9525">
            <a:noFill/>
          </a:ln>
        </p:spPr>
        <p:txBody>
          <a:bodyPr anchor="ctr"/>
          <a:p>
            <a:pPr algn="ctr"/>
            <a:endParaRPr lang="zh-CN" altLang="en-US" dirty="0">
              <a:solidFill>
                <a:srgbClr val="14145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22" name="TextBox 7"/>
          <p:cNvSpPr txBox="1"/>
          <p:nvPr/>
        </p:nvSpPr>
        <p:spPr>
          <a:xfrm>
            <a:off x="695325" y="72390"/>
            <a:ext cx="80765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600" b="1" dirty="0">
                <a:solidFill>
                  <a:srgbClr val="14145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总结 </a:t>
            </a:r>
            <a:r>
              <a:rPr lang="en-US" altLang="zh-CN" sz="3600" b="1" dirty="0">
                <a:solidFill>
                  <a:srgbClr val="14145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-</a:t>
            </a:r>
            <a:r>
              <a:rPr lang="zh-CN" altLang="en-US" sz="3600" b="1" dirty="0">
                <a:solidFill>
                  <a:srgbClr val="14145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- 数据特性依赖</a:t>
            </a:r>
            <a:endParaRPr lang="en-US" altLang="zh-CN" sz="4000" b="1" dirty="0">
              <a:solidFill>
                <a:srgbClr val="14145A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22930" y="1435100"/>
            <a:ext cx="3497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16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最终版本的数据特性依赖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案</a:t>
            </a:r>
            <a:endParaRPr lang="zh-CN" altLang="en-US"/>
          </a:p>
        </p:txBody>
      </p:sp>
      <p:graphicFrame>
        <p:nvGraphicFramePr>
          <p:cNvPr id="3" name="表格 2"/>
          <p:cNvGraphicFramePr/>
          <p:nvPr/>
        </p:nvGraphicFramePr>
        <p:xfrm>
          <a:off x="306070" y="1920875"/>
          <a:ext cx="8676005" cy="3046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2210"/>
                <a:gridCol w="2286000"/>
                <a:gridCol w="2431415"/>
                <a:gridCol w="2786380"/>
              </a:tblGrid>
              <a:tr h="5568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最佳成绩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依赖的数据特性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受限制原因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/>
                        <a:t>解决方案</a:t>
                      </a:r>
                      <a:endParaRPr lang="zh-CN" altLang="en-US" sz="1800"/>
                    </a:p>
                  </a:txBody>
                  <a:tcPr/>
                </a:tc>
              </a:tr>
              <a:tr h="659765"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000"/>
                        <a:t>5283 ms</a:t>
                      </a:r>
                      <a:endParaRPr lang="en-US" altLang="zh-CN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/>
                        <a:t>插入主键递增</a:t>
                      </a:r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/>
                        <a:t>直接使用一个递增</a:t>
                      </a:r>
                      <a:r>
                        <a:rPr lang="en-US" altLang="zh-CN" sz="2000"/>
                        <a:t>int</a:t>
                      </a:r>
                      <a:r>
                        <a:rPr lang="zh-CN" altLang="en-US" sz="2000"/>
                        <a:t>变量</a:t>
                      </a:r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/>
                        <a:t>增加插入主键解析代码</a:t>
                      </a:r>
                      <a:endParaRPr lang="zh-CN" altLang="en-US" sz="2000"/>
                    </a:p>
                  </a:txBody>
                  <a:tcPr/>
                </a:tc>
              </a:tr>
              <a:tr h="1083945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/>
                        <a:t>中文个数、</a:t>
                      </a:r>
                      <a:r>
                        <a:rPr lang="en-US" altLang="zh-CN" sz="2000"/>
                        <a:t>score</a:t>
                      </a:r>
                      <a:r>
                        <a:rPr lang="zh-CN" altLang="en-US" sz="2000"/>
                        <a:t>、</a:t>
                      </a:r>
                      <a:r>
                        <a:rPr lang="en-US" altLang="zh-CN" sz="2000"/>
                        <a:t>score2</a:t>
                      </a:r>
                      <a:r>
                        <a:rPr lang="zh-CN" altLang="en-US" sz="2000"/>
                        <a:t>范围</a:t>
                      </a:r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000"/>
                        <a:t>long</a:t>
                      </a:r>
                      <a:r>
                        <a:rPr lang="zh-CN" altLang="en-US" sz="2000"/>
                        <a:t>位数有限，增加后不能表示完全</a:t>
                      </a:r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/>
                        <a:t>增加</a:t>
                      </a:r>
                      <a:r>
                        <a:rPr lang="en-US" altLang="zh-CN" sz="2000"/>
                        <a:t>long</a:t>
                      </a:r>
                      <a:r>
                        <a:rPr lang="zh-CN" altLang="en-US" sz="2000"/>
                        <a:t>的个数或者使用其它表示方案</a:t>
                      </a:r>
                      <a:endParaRPr lang="zh-CN" altLang="en-US" sz="2000"/>
                    </a:p>
                  </a:txBody>
                  <a:tcPr/>
                </a:tc>
              </a:tr>
              <a:tr h="70485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/>
                        <a:t>每次只更新一个字段</a:t>
                      </a:r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/>
                        <a:t>会影响更新类型预测</a:t>
                      </a:r>
                      <a:endParaRPr lang="zh-CN" altLang="en-US" sz="20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000"/>
                        <a:t>去掉预测，正常解析</a:t>
                      </a:r>
                      <a:endParaRPr lang="zh-CN" altLang="en-US" sz="20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7985125" y="635"/>
            <a:ext cx="1057910" cy="4375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26/27</a:t>
            </a:r>
            <a:endParaRPr lang="en-US" altLang="en-US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矩形 13"/>
          <p:cNvSpPr/>
          <p:nvPr/>
        </p:nvSpPr>
        <p:spPr>
          <a:xfrm>
            <a:off x="541338" y="0"/>
            <a:ext cx="153987" cy="788988"/>
          </a:xfrm>
          <a:prstGeom prst="rect">
            <a:avLst/>
          </a:prstGeom>
          <a:solidFill>
            <a:srgbClr val="14145A"/>
          </a:solidFill>
          <a:ln w="9525">
            <a:noFill/>
          </a:ln>
        </p:spPr>
        <p:txBody>
          <a:bodyPr anchor="ctr"/>
          <a:p>
            <a:pPr algn="ctr"/>
            <a:endParaRPr lang="zh-CN" altLang="en-US" dirty="0">
              <a:solidFill>
                <a:srgbClr val="14145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22" name="TextBox 7"/>
          <p:cNvSpPr txBox="1"/>
          <p:nvPr/>
        </p:nvSpPr>
        <p:spPr>
          <a:xfrm>
            <a:off x="695325" y="72390"/>
            <a:ext cx="807656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600" b="1" dirty="0">
                <a:solidFill>
                  <a:srgbClr val="14145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总结 </a:t>
            </a:r>
            <a:r>
              <a:rPr lang="en-US" altLang="zh-CN" sz="3600" b="1" dirty="0">
                <a:solidFill>
                  <a:srgbClr val="14145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-</a:t>
            </a:r>
            <a:r>
              <a:rPr lang="zh-CN" altLang="en-US" sz="3600" b="1" dirty="0">
                <a:solidFill>
                  <a:srgbClr val="14145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- 感想</a:t>
            </a:r>
            <a:endParaRPr lang="en-US" altLang="zh-CN" sz="3600" b="1" dirty="0">
              <a:solidFill>
                <a:srgbClr val="14145A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41655" y="1442720"/>
            <a:ext cx="8042910" cy="23069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首先，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感谢天池和中间件团队举办这次比赛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！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其次，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在参赛过程中，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我们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不仅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提高了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技术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能力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，也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积累了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经验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心得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更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对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所学到的知识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有了一个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更加深刻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的认识！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这真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是一次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难忘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的编程体验！</a:t>
            </a:r>
            <a:endParaRPr lang="zh-CN" altLang="en-US" sz="1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2557209" y="4796355"/>
            <a:ext cx="3898771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8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Thanks！</a:t>
            </a:r>
            <a:endParaRPr lang="en-US" altLang="zh-CN" sz="48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85125" y="635"/>
            <a:ext cx="1057910" cy="4375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27/27</a:t>
            </a:r>
            <a:endParaRPr lang="en-US" altLang="en-US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矩形 13"/>
          <p:cNvSpPr/>
          <p:nvPr/>
        </p:nvSpPr>
        <p:spPr>
          <a:xfrm>
            <a:off x="541338" y="0"/>
            <a:ext cx="153987" cy="788988"/>
          </a:xfrm>
          <a:prstGeom prst="rect">
            <a:avLst/>
          </a:prstGeom>
          <a:solidFill>
            <a:srgbClr val="14145A"/>
          </a:solidFill>
          <a:ln w="9525">
            <a:noFill/>
          </a:ln>
        </p:spPr>
        <p:txBody>
          <a:bodyPr anchor="ctr"/>
          <a:p>
            <a:pPr algn="ctr"/>
            <a:endParaRPr lang="zh-CN" altLang="en-US" dirty="0">
              <a:solidFill>
                <a:srgbClr val="14145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22" name="TextBox 7"/>
          <p:cNvSpPr txBox="1"/>
          <p:nvPr/>
        </p:nvSpPr>
        <p:spPr>
          <a:xfrm>
            <a:off x="695325" y="72390"/>
            <a:ext cx="4608513" cy="6451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3600" b="1" dirty="0">
                <a:solidFill>
                  <a:srgbClr val="14145A"/>
                </a:solidFill>
                <a:latin typeface="宋体" panose="02010600030101010101" pitchFamily="2" charset="-122"/>
                <a:ea typeface="宋体" panose="02010600030101010101" pitchFamily="2" charset="-122"/>
                <a:sym typeface="Arial" panose="020B0604020202020204" pitchFamily="34" charset="0"/>
              </a:rPr>
              <a:t>目录</a:t>
            </a:r>
            <a:endParaRPr lang="zh-CN" altLang="en-US" sz="3600" b="1" dirty="0">
              <a:solidFill>
                <a:srgbClr val="14145A"/>
              </a:solidFill>
              <a:latin typeface="宋体" panose="02010600030101010101" pitchFamily="2" charset="-122"/>
              <a:ea typeface="宋体" panose="02010600030101010101" pitchFamily="2" charset="-122"/>
              <a:sym typeface="Arial" panose="020B060402020202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949643" y="1112838"/>
            <a:ext cx="4584700" cy="847725"/>
            <a:chOff x="1663700" y="2565116"/>
            <a:chExt cx="4584699" cy="846760"/>
          </a:xfrm>
        </p:grpSpPr>
        <p:sp>
          <p:nvSpPr>
            <p:cNvPr id="11" name="矩形 3"/>
            <p:cNvSpPr/>
            <p:nvPr>
              <p:custDataLst>
                <p:tags r:id="rId1"/>
              </p:custDataLst>
            </p:nvPr>
          </p:nvSpPr>
          <p:spPr>
            <a:xfrm flipH="1">
              <a:off x="2621852" y="2721650"/>
              <a:ext cx="3626547" cy="690226"/>
            </a:xfrm>
            <a:prstGeom prst="rect">
              <a:avLst/>
            </a:prstGeom>
            <a:solidFill>
              <a:srgbClr val="E779A3"/>
            </a:solidFill>
            <a:ln w="9525">
              <a:noFill/>
            </a:ln>
          </p:spPr>
          <p:txBody>
            <a:bodyPr wrap="square" lIns="91440" tIns="45720" rIns="91440" bIns="45720" anchor="ctr"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Times New Roman" panose="02020603050405020304" charset="0"/>
                  <a:ea typeface="宋体" panose="02010600030101010101" pitchFamily="2" charset="-122"/>
                  <a:sym typeface="Arial" panose="020B0604020202020204" pitchFamily="34" charset="0"/>
                </a:rPr>
                <a:t>问题</a:t>
              </a:r>
              <a:r>
                <a:rPr lang="zh-CN" altLang="en-US" sz="2800" b="1" dirty="0">
                  <a:solidFill>
                    <a:schemeClr val="bg1"/>
                  </a:solidFill>
                  <a:latin typeface="Times New Roman" panose="02020603050405020304" charset="0"/>
                  <a:ea typeface="宋体" panose="02010600030101010101" pitchFamily="2" charset="-122"/>
                  <a:sym typeface="+mn-ea"/>
                </a:rPr>
                <a:t>回顾</a:t>
              </a:r>
              <a:r>
                <a:rPr lang="zh-CN" altLang="en-US" sz="2800" b="1" dirty="0">
                  <a:solidFill>
                    <a:schemeClr val="bg1"/>
                  </a:solidFill>
                  <a:latin typeface="Times New Roman" panose="02020603050405020304" charset="0"/>
                  <a:ea typeface="宋体" panose="02010600030101010101" pitchFamily="2" charset="-122"/>
                  <a:sym typeface="Arial" panose="020B0604020202020204" pitchFamily="34" charset="0"/>
                </a:rPr>
                <a:t>  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2" name="任意多边形 4"/>
            <p:cNvSpPr/>
            <p:nvPr>
              <p:custDataLst>
                <p:tags r:id="rId2"/>
              </p:custDataLst>
            </p:nvPr>
          </p:nvSpPr>
          <p:spPr>
            <a:xfrm rot="1254178" flipH="1">
              <a:off x="2078024" y="2666509"/>
              <a:ext cx="681247" cy="644653"/>
            </a:xfrm>
            <a:custGeom>
              <a:avLst/>
              <a:gdLst/>
              <a:ahLst/>
              <a:cxnLst>
                <a:cxn ang="0">
                  <a:pos x="681247" y="0"/>
                </a:cxn>
                <a:cxn ang="0">
                  <a:pos x="435039" y="644653"/>
                </a:cxn>
                <a:cxn ang="0">
                  <a:pos x="0" y="644653"/>
                </a:cxn>
                <a:cxn ang="0">
                  <a:pos x="246206" y="0"/>
                </a:cxn>
              </a:cxnLst>
              <a:pathLst>
                <a:path w="1316153" h="1245453">
                  <a:moveTo>
                    <a:pt x="1316153" y="0"/>
                  </a:moveTo>
                  <a:lnTo>
                    <a:pt x="840486" y="1245453"/>
                  </a:lnTo>
                  <a:lnTo>
                    <a:pt x="0" y="1245453"/>
                  </a:lnTo>
                  <a:lnTo>
                    <a:pt x="475666" y="0"/>
                  </a:lnTo>
                  <a:close/>
                </a:path>
              </a:pathLst>
            </a:custGeom>
            <a:solidFill>
              <a:srgbClr val="DA2E7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" name="矩形 12"/>
            <p:cNvSpPr/>
            <p:nvPr>
              <p:custDataLst>
                <p:tags r:id="rId3"/>
              </p:custDataLst>
            </p:nvPr>
          </p:nvSpPr>
          <p:spPr>
            <a:xfrm flipH="1">
              <a:off x="1663700" y="2565116"/>
              <a:ext cx="551742" cy="690226"/>
            </a:xfrm>
            <a:prstGeom prst="rect">
              <a:avLst/>
            </a:prstGeom>
            <a:solidFill>
              <a:srgbClr val="E779A3">
                <a:lumMod val="60000"/>
                <a:lumOff val="40000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p>
              <a:pPr algn="ctr" fontAlgn="base"/>
              <a:r>
                <a:rPr lang="en-US" altLang="da-DK" sz="3200" b="1" strike="noStrike" noProof="1" dirty="0" smtClean="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  <a:sym typeface="Arial" panose="020B0604020202020204" pitchFamily="34" charset="0"/>
                </a:rPr>
                <a:t>1</a:t>
              </a:r>
              <a:endParaRPr lang="en-US" altLang="da-DK" sz="3200" b="1" strike="noStrike" noProof="1" dirty="0" smtClean="0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949643" y="1974533"/>
            <a:ext cx="4584700" cy="845820"/>
            <a:chOff x="1663700" y="2565116"/>
            <a:chExt cx="4584699" cy="846760"/>
          </a:xfrm>
        </p:grpSpPr>
        <p:sp>
          <p:nvSpPr>
            <p:cNvPr id="16390" name="矩形 10"/>
            <p:cNvSpPr/>
            <p:nvPr>
              <p:custDataLst>
                <p:tags r:id="rId4"/>
              </p:custDataLst>
            </p:nvPr>
          </p:nvSpPr>
          <p:spPr>
            <a:xfrm flipH="1">
              <a:off x="2621852" y="2721650"/>
              <a:ext cx="3626547" cy="690226"/>
            </a:xfrm>
            <a:prstGeom prst="rect">
              <a:avLst/>
            </a:prstGeom>
            <a:solidFill>
              <a:srgbClr val="FFC91D"/>
            </a:solidFill>
            <a:ln w="9525">
              <a:noFill/>
            </a:ln>
          </p:spPr>
          <p:txBody>
            <a:bodyPr wrap="square" lIns="91440" tIns="45720" rIns="91440" bIns="45720" anchor="ctr"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Times New Roman" panose="02020603050405020304" charset="0"/>
                  <a:ea typeface="宋体" panose="02010600030101010101" pitchFamily="2" charset="-122"/>
                  <a:sym typeface="Arial" panose="020B0604020202020204" pitchFamily="34" charset="0"/>
                </a:rPr>
                <a:t>流水化处理</a:t>
              </a:r>
              <a:endParaRPr lang="zh-CN" altLang="en-US" sz="2800" b="1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6391" name="任意多边形 11"/>
            <p:cNvSpPr/>
            <p:nvPr>
              <p:custDataLst>
                <p:tags r:id="rId5"/>
              </p:custDataLst>
            </p:nvPr>
          </p:nvSpPr>
          <p:spPr>
            <a:xfrm rot="1254178" flipH="1">
              <a:off x="2078024" y="2666509"/>
              <a:ext cx="681247" cy="644653"/>
            </a:xfrm>
            <a:custGeom>
              <a:avLst/>
              <a:gdLst/>
              <a:ahLst/>
              <a:cxnLst>
                <a:cxn ang="0">
                  <a:pos x="681247" y="0"/>
                </a:cxn>
                <a:cxn ang="0">
                  <a:pos x="435039" y="644653"/>
                </a:cxn>
                <a:cxn ang="0">
                  <a:pos x="0" y="644653"/>
                </a:cxn>
                <a:cxn ang="0">
                  <a:pos x="246206" y="0"/>
                </a:cxn>
              </a:cxnLst>
              <a:pathLst>
                <a:path w="1316153" h="1245453">
                  <a:moveTo>
                    <a:pt x="1316153" y="0"/>
                  </a:moveTo>
                  <a:lnTo>
                    <a:pt x="840486" y="1245453"/>
                  </a:lnTo>
                  <a:lnTo>
                    <a:pt x="0" y="1245453"/>
                  </a:lnTo>
                  <a:lnTo>
                    <a:pt x="475666" y="0"/>
                  </a:lnTo>
                  <a:close/>
                </a:path>
              </a:pathLst>
            </a:custGeom>
            <a:solidFill>
              <a:srgbClr val="D5A2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5" name="矩形 14"/>
            <p:cNvSpPr/>
            <p:nvPr>
              <p:custDataLst>
                <p:tags r:id="rId6"/>
              </p:custDataLst>
            </p:nvPr>
          </p:nvSpPr>
          <p:spPr>
            <a:xfrm flipH="1">
              <a:off x="1663700" y="2565116"/>
              <a:ext cx="551742" cy="690226"/>
            </a:xfrm>
            <a:prstGeom prst="rect">
              <a:avLst/>
            </a:prstGeom>
            <a:solidFill>
              <a:srgbClr val="FFC91D">
                <a:lumMod val="60000"/>
                <a:lumOff val="40000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p>
              <a:pPr algn="ctr" fontAlgn="base"/>
              <a:r>
                <a:rPr lang="en-US" altLang="da-DK" sz="3200" b="1" strike="noStrike" noProof="1" dirty="0" smtClean="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  <a:sym typeface="Arial" panose="020B0604020202020204" pitchFamily="34" charset="0"/>
                </a:rPr>
                <a:t>2</a:t>
              </a:r>
              <a:endParaRPr lang="en-US" altLang="da-DK" sz="3200" b="1" strike="noStrike" noProof="1" dirty="0" smtClean="0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49643" y="2834323"/>
            <a:ext cx="4584700" cy="847725"/>
            <a:chOff x="1663700" y="2565116"/>
            <a:chExt cx="4584699" cy="846760"/>
          </a:xfrm>
        </p:grpSpPr>
        <p:sp>
          <p:nvSpPr>
            <p:cNvPr id="16394" name="矩形 14"/>
            <p:cNvSpPr/>
            <p:nvPr>
              <p:custDataLst>
                <p:tags r:id="rId7"/>
              </p:custDataLst>
            </p:nvPr>
          </p:nvSpPr>
          <p:spPr>
            <a:xfrm flipH="1">
              <a:off x="2621852" y="2721650"/>
              <a:ext cx="3626547" cy="690226"/>
            </a:xfrm>
            <a:prstGeom prst="rect">
              <a:avLst/>
            </a:prstGeom>
            <a:solidFill>
              <a:srgbClr val="B7DC50"/>
            </a:solidFill>
            <a:ln w="9525">
              <a:noFill/>
            </a:ln>
          </p:spPr>
          <p:txBody>
            <a:bodyPr wrap="square" lIns="91440" tIns="45720" rIns="91440" bIns="45720" anchor="ctr"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Times New Roman" panose="02020603050405020304" charset="0"/>
                  <a:ea typeface="宋体" panose="02010600030101010101" pitchFamily="2" charset="-122"/>
                  <a:sym typeface="Arial" panose="020B0604020202020204" pitchFamily="34" charset="0"/>
                </a:rPr>
                <a:t>数据结构</a:t>
              </a:r>
              <a:endParaRPr lang="zh-CN" altLang="en-US" sz="2800" b="1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6395" name="任意多边形 15"/>
            <p:cNvSpPr/>
            <p:nvPr>
              <p:custDataLst>
                <p:tags r:id="rId8"/>
              </p:custDataLst>
            </p:nvPr>
          </p:nvSpPr>
          <p:spPr>
            <a:xfrm rot="1254178" flipH="1">
              <a:off x="2078024" y="2666509"/>
              <a:ext cx="681247" cy="644653"/>
            </a:xfrm>
            <a:custGeom>
              <a:avLst/>
              <a:gdLst/>
              <a:ahLst/>
              <a:cxnLst>
                <a:cxn ang="0">
                  <a:pos x="681247" y="0"/>
                </a:cxn>
                <a:cxn ang="0">
                  <a:pos x="435039" y="644653"/>
                </a:cxn>
                <a:cxn ang="0">
                  <a:pos x="0" y="644653"/>
                </a:cxn>
                <a:cxn ang="0">
                  <a:pos x="246206" y="0"/>
                </a:cxn>
              </a:cxnLst>
              <a:pathLst>
                <a:path w="1316153" h="1245453">
                  <a:moveTo>
                    <a:pt x="1316153" y="0"/>
                  </a:moveTo>
                  <a:lnTo>
                    <a:pt x="840486" y="1245453"/>
                  </a:lnTo>
                  <a:lnTo>
                    <a:pt x="0" y="1245453"/>
                  </a:lnTo>
                  <a:lnTo>
                    <a:pt x="475666" y="0"/>
                  </a:lnTo>
                  <a:close/>
                </a:path>
              </a:pathLst>
            </a:custGeom>
            <a:solidFill>
              <a:srgbClr val="94BC2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7" name="矩形 16"/>
            <p:cNvSpPr/>
            <p:nvPr>
              <p:custDataLst>
                <p:tags r:id="rId9"/>
              </p:custDataLst>
            </p:nvPr>
          </p:nvSpPr>
          <p:spPr>
            <a:xfrm flipH="1">
              <a:off x="1663700" y="2565116"/>
              <a:ext cx="551742" cy="690226"/>
            </a:xfrm>
            <a:prstGeom prst="rect">
              <a:avLst/>
            </a:prstGeom>
            <a:solidFill>
              <a:srgbClr val="B7DC50">
                <a:lumMod val="60000"/>
                <a:lumOff val="40000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p>
              <a:pPr algn="ctr" fontAlgn="base"/>
              <a:r>
                <a:rPr lang="en-US" altLang="da-DK" sz="3200" b="1" strike="noStrike" noProof="1" dirty="0" smtClean="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  <a:sym typeface="Arial" panose="020B0604020202020204" pitchFamily="34" charset="0"/>
                </a:rPr>
                <a:t>3</a:t>
              </a:r>
              <a:endParaRPr lang="en-US" altLang="da-DK" sz="3200" b="1" strike="noStrike" noProof="1" dirty="0" smtClean="0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949643" y="3696018"/>
            <a:ext cx="4584700" cy="845820"/>
            <a:chOff x="1663700" y="2565116"/>
            <a:chExt cx="4584699" cy="846760"/>
          </a:xfrm>
        </p:grpSpPr>
        <p:sp>
          <p:nvSpPr>
            <p:cNvPr id="16398" name="矩形 18"/>
            <p:cNvSpPr/>
            <p:nvPr>
              <p:custDataLst>
                <p:tags r:id="rId10"/>
              </p:custDataLst>
            </p:nvPr>
          </p:nvSpPr>
          <p:spPr>
            <a:xfrm flipH="1">
              <a:off x="2621852" y="2721650"/>
              <a:ext cx="3626547" cy="690226"/>
            </a:xfrm>
            <a:prstGeom prst="rect">
              <a:avLst/>
            </a:prstGeom>
            <a:solidFill>
              <a:srgbClr val="F99C77"/>
            </a:solidFill>
            <a:ln w="9525">
              <a:noFill/>
            </a:ln>
          </p:spPr>
          <p:txBody>
            <a:bodyPr wrap="square" lIns="91440" tIns="45720" rIns="91440" bIns="45720" anchor="ctr"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Times New Roman" panose="02020603050405020304" charset="0"/>
                  <a:ea typeface="宋体" panose="02010600030101010101" pitchFamily="2" charset="-122"/>
                  <a:sym typeface="Arial" panose="020B0604020202020204" pitchFamily="34" charset="0"/>
                </a:rPr>
                <a:t>解析处理</a:t>
              </a:r>
              <a:endParaRPr lang="zh-CN" altLang="en-US" sz="2800" b="1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6399" name="任意多边形 19"/>
            <p:cNvSpPr/>
            <p:nvPr>
              <p:custDataLst>
                <p:tags r:id="rId11"/>
              </p:custDataLst>
            </p:nvPr>
          </p:nvSpPr>
          <p:spPr>
            <a:xfrm rot="1254178" flipH="1">
              <a:off x="2078024" y="2666509"/>
              <a:ext cx="681247" cy="644653"/>
            </a:xfrm>
            <a:custGeom>
              <a:avLst/>
              <a:gdLst/>
              <a:ahLst/>
              <a:cxnLst>
                <a:cxn ang="0">
                  <a:pos x="681247" y="0"/>
                </a:cxn>
                <a:cxn ang="0">
                  <a:pos x="435039" y="644653"/>
                </a:cxn>
                <a:cxn ang="0">
                  <a:pos x="0" y="644653"/>
                </a:cxn>
                <a:cxn ang="0">
                  <a:pos x="246206" y="0"/>
                </a:cxn>
              </a:cxnLst>
              <a:pathLst>
                <a:path w="1316153" h="1245453">
                  <a:moveTo>
                    <a:pt x="1316153" y="0"/>
                  </a:moveTo>
                  <a:lnTo>
                    <a:pt x="840486" y="1245453"/>
                  </a:lnTo>
                  <a:lnTo>
                    <a:pt x="0" y="1245453"/>
                  </a:lnTo>
                  <a:lnTo>
                    <a:pt x="475666" y="0"/>
                  </a:lnTo>
                  <a:close/>
                </a:path>
              </a:pathLst>
            </a:custGeom>
            <a:solidFill>
              <a:srgbClr val="F55C1F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1" name="矩形 20"/>
            <p:cNvSpPr/>
            <p:nvPr>
              <p:custDataLst>
                <p:tags r:id="rId12"/>
              </p:custDataLst>
            </p:nvPr>
          </p:nvSpPr>
          <p:spPr>
            <a:xfrm flipH="1">
              <a:off x="1663700" y="2565116"/>
              <a:ext cx="551742" cy="690226"/>
            </a:xfrm>
            <a:prstGeom prst="rect">
              <a:avLst/>
            </a:prstGeom>
            <a:solidFill>
              <a:srgbClr val="F99C77">
                <a:lumMod val="60000"/>
                <a:lumOff val="40000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p>
              <a:pPr algn="ctr" fontAlgn="base"/>
              <a:r>
                <a:rPr lang="en-US" altLang="da-DK" sz="3200" b="1" strike="noStrike" noProof="1" dirty="0" smtClean="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  <a:sym typeface="Arial" panose="020B0604020202020204" pitchFamily="34" charset="0"/>
                </a:rPr>
                <a:t>4</a:t>
              </a:r>
              <a:endParaRPr lang="en-US" altLang="da-DK" sz="3200" b="1" strike="noStrike" noProof="1" dirty="0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49643" y="4555808"/>
            <a:ext cx="4584700" cy="847725"/>
            <a:chOff x="1663700" y="2565116"/>
            <a:chExt cx="4584699" cy="846760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20" name="矩形 14"/>
            <p:cNvSpPr/>
            <p:nvPr>
              <p:custDataLst>
                <p:tags r:id="rId13"/>
              </p:custDataLst>
            </p:nvPr>
          </p:nvSpPr>
          <p:spPr>
            <a:xfrm flipH="1">
              <a:off x="2621852" y="2721650"/>
              <a:ext cx="3626547" cy="690226"/>
            </a:xfrm>
            <a:prstGeom prst="rect">
              <a:avLst/>
            </a:prstGeom>
            <a:grpFill/>
            <a:ln w="9525">
              <a:noFill/>
            </a:ln>
          </p:spPr>
          <p:txBody>
            <a:bodyPr wrap="square" lIns="91440" tIns="45720" rIns="91440" bIns="45720" anchor="ctr"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Times New Roman" panose="02020603050405020304" charset="0"/>
                  <a:ea typeface="宋体" panose="02010600030101010101" pitchFamily="2" charset="-122"/>
                  <a:sym typeface="Arial" panose="020B0604020202020204" pitchFamily="34" charset="0"/>
                </a:rPr>
                <a:t>其它优化</a:t>
              </a:r>
              <a:endParaRPr lang="zh-CN" altLang="en-US" sz="2800" b="1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2" name="任意多边形 15"/>
            <p:cNvSpPr/>
            <p:nvPr>
              <p:custDataLst>
                <p:tags r:id="rId14"/>
              </p:custDataLst>
            </p:nvPr>
          </p:nvSpPr>
          <p:spPr>
            <a:xfrm rot="1254178" flipH="1">
              <a:off x="2078024" y="2666509"/>
              <a:ext cx="681247" cy="644653"/>
            </a:xfrm>
            <a:custGeom>
              <a:avLst/>
              <a:gdLst/>
              <a:ahLst/>
              <a:cxnLst>
                <a:cxn ang="0">
                  <a:pos x="681247" y="0"/>
                </a:cxn>
                <a:cxn ang="0">
                  <a:pos x="435039" y="644653"/>
                </a:cxn>
                <a:cxn ang="0">
                  <a:pos x="0" y="644653"/>
                </a:cxn>
                <a:cxn ang="0">
                  <a:pos x="246206" y="0"/>
                </a:cxn>
              </a:cxnLst>
              <a:pathLst>
                <a:path w="1316153" h="1245453">
                  <a:moveTo>
                    <a:pt x="1316153" y="0"/>
                  </a:moveTo>
                  <a:lnTo>
                    <a:pt x="840486" y="1245453"/>
                  </a:lnTo>
                  <a:lnTo>
                    <a:pt x="0" y="1245453"/>
                  </a:lnTo>
                  <a:lnTo>
                    <a:pt x="475666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3" name="矩形 22"/>
            <p:cNvSpPr/>
            <p:nvPr>
              <p:custDataLst>
                <p:tags r:id="rId15"/>
              </p:custDataLst>
            </p:nvPr>
          </p:nvSpPr>
          <p:spPr>
            <a:xfrm flipH="1">
              <a:off x="1663700" y="2565116"/>
              <a:ext cx="551742" cy="690226"/>
            </a:xfrm>
            <a:prstGeom prst="rect">
              <a:avLst/>
            </a:prstGeom>
            <a:grpFill/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p>
              <a:pPr algn="ctr" fontAlgn="base"/>
              <a:r>
                <a:rPr lang="en-US" altLang="da-DK" sz="3200" b="1" strike="noStrike" noProof="1" dirty="0" smtClean="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  <a:sym typeface="Arial" panose="020B0604020202020204" pitchFamily="34" charset="0"/>
                </a:rPr>
                <a:t>5</a:t>
              </a:r>
              <a:endParaRPr lang="en-US" altLang="da-DK" sz="3200" b="1" strike="noStrike" noProof="1" dirty="0" smtClean="0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949643" y="5417503"/>
            <a:ext cx="4584700" cy="845820"/>
            <a:chOff x="1663700" y="2565116"/>
            <a:chExt cx="4584699" cy="84676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5" name="矩形 18"/>
            <p:cNvSpPr/>
            <p:nvPr>
              <p:custDataLst>
                <p:tags r:id="rId16"/>
              </p:custDataLst>
            </p:nvPr>
          </p:nvSpPr>
          <p:spPr>
            <a:xfrm flipH="1">
              <a:off x="2621852" y="2721650"/>
              <a:ext cx="3626547" cy="690226"/>
            </a:xfrm>
            <a:prstGeom prst="rect">
              <a:avLst/>
            </a:prstGeom>
            <a:grpFill/>
            <a:ln w="9525">
              <a:noFill/>
            </a:ln>
          </p:spPr>
          <p:txBody>
            <a:bodyPr wrap="square" lIns="91440" tIns="45720" rIns="91440" bIns="45720" anchor="ctr"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Times New Roman" panose="02020603050405020304" charset="0"/>
                  <a:ea typeface="宋体" panose="02010600030101010101" pitchFamily="2" charset="-122"/>
                  <a:sym typeface="Arial" panose="020B0604020202020204" pitchFamily="34" charset="0"/>
                </a:rPr>
                <a:t>总结</a:t>
              </a:r>
              <a:endParaRPr lang="zh-CN" altLang="en-US" sz="2800" b="1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26" name="任意多边形 19"/>
            <p:cNvSpPr/>
            <p:nvPr>
              <p:custDataLst>
                <p:tags r:id="rId17"/>
              </p:custDataLst>
            </p:nvPr>
          </p:nvSpPr>
          <p:spPr>
            <a:xfrm rot="1254178" flipH="1">
              <a:off x="2078024" y="2666509"/>
              <a:ext cx="681247" cy="644653"/>
            </a:xfrm>
            <a:custGeom>
              <a:avLst/>
              <a:gdLst/>
              <a:ahLst/>
              <a:cxnLst>
                <a:cxn ang="0">
                  <a:pos x="681247" y="0"/>
                </a:cxn>
                <a:cxn ang="0">
                  <a:pos x="435039" y="644653"/>
                </a:cxn>
                <a:cxn ang="0">
                  <a:pos x="0" y="644653"/>
                </a:cxn>
                <a:cxn ang="0">
                  <a:pos x="246206" y="0"/>
                </a:cxn>
              </a:cxnLst>
              <a:pathLst>
                <a:path w="1316153" h="1245453">
                  <a:moveTo>
                    <a:pt x="1316153" y="0"/>
                  </a:moveTo>
                  <a:lnTo>
                    <a:pt x="840486" y="1245453"/>
                  </a:lnTo>
                  <a:lnTo>
                    <a:pt x="0" y="1245453"/>
                  </a:lnTo>
                  <a:lnTo>
                    <a:pt x="475666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7" name="矩形 26"/>
            <p:cNvSpPr/>
            <p:nvPr>
              <p:custDataLst>
                <p:tags r:id="rId18"/>
              </p:custDataLst>
            </p:nvPr>
          </p:nvSpPr>
          <p:spPr>
            <a:xfrm flipH="1">
              <a:off x="1663700" y="2565116"/>
              <a:ext cx="551742" cy="690226"/>
            </a:xfrm>
            <a:prstGeom prst="rect">
              <a:avLst/>
            </a:prstGeom>
            <a:grpFill/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p>
              <a:pPr algn="ctr" fontAlgn="base"/>
              <a:r>
                <a:rPr lang="en-US" altLang="da-DK" sz="3200" b="1" strike="noStrike" noProof="1" dirty="0" smtClean="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  <a:sym typeface="Arial" panose="020B0604020202020204" pitchFamily="34" charset="0"/>
                </a:rPr>
                <a:t>6</a:t>
              </a:r>
              <a:endParaRPr lang="en-US" altLang="da-DK" sz="3200" b="1" strike="noStrike" noProof="1" dirty="0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198688" y="2640013"/>
            <a:ext cx="4584700" cy="847725"/>
            <a:chOff x="1663700" y="2565116"/>
            <a:chExt cx="4584699" cy="846760"/>
          </a:xfrm>
        </p:grpSpPr>
        <p:sp>
          <p:nvSpPr>
            <p:cNvPr id="11" name="矩形 3"/>
            <p:cNvSpPr/>
            <p:nvPr>
              <p:custDataLst>
                <p:tags r:id="rId1"/>
              </p:custDataLst>
            </p:nvPr>
          </p:nvSpPr>
          <p:spPr>
            <a:xfrm flipH="1">
              <a:off x="2621852" y="2721650"/>
              <a:ext cx="3626547" cy="690226"/>
            </a:xfrm>
            <a:prstGeom prst="rect">
              <a:avLst/>
            </a:prstGeom>
            <a:solidFill>
              <a:srgbClr val="E779A3"/>
            </a:solidFill>
            <a:ln w="9525">
              <a:noFill/>
            </a:ln>
          </p:spPr>
          <p:txBody>
            <a:bodyPr wrap="square" lIns="91440" tIns="45720" rIns="91440" bIns="45720" anchor="ctr"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Times New Roman" panose="02020603050405020304" charset="0"/>
                  <a:ea typeface="宋体" panose="02010600030101010101" pitchFamily="2" charset="-122"/>
                  <a:sym typeface="Arial" panose="020B0604020202020204" pitchFamily="34" charset="0"/>
                </a:rPr>
                <a:t>问题回顾</a:t>
              </a:r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charset="0"/>
                  <a:ea typeface="宋体" panose="02010600030101010101" pitchFamily="2" charset="-122"/>
                  <a:sym typeface="Arial" panose="020B0604020202020204" pitchFamily="34" charset="0"/>
                </a:rPr>
                <a:t>  </a:t>
              </a:r>
              <a:endParaRPr lang="en-US" altLang="zh-CN" sz="2800" b="1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2" name="任意多边形 4"/>
            <p:cNvSpPr/>
            <p:nvPr>
              <p:custDataLst>
                <p:tags r:id="rId2"/>
              </p:custDataLst>
            </p:nvPr>
          </p:nvSpPr>
          <p:spPr>
            <a:xfrm rot="1254178" flipH="1">
              <a:off x="2078024" y="2666509"/>
              <a:ext cx="681247" cy="644653"/>
            </a:xfrm>
            <a:custGeom>
              <a:avLst/>
              <a:gdLst/>
              <a:ahLst/>
              <a:cxnLst>
                <a:cxn ang="0">
                  <a:pos x="681247" y="0"/>
                </a:cxn>
                <a:cxn ang="0">
                  <a:pos x="435039" y="644653"/>
                </a:cxn>
                <a:cxn ang="0">
                  <a:pos x="0" y="644653"/>
                </a:cxn>
                <a:cxn ang="0">
                  <a:pos x="246206" y="0"/>
                </a:cxn>
              </a:cxnLst>
              <a:pathLst>
                <a:path w="1316153" h="1245453">
                  <a:moveTo>
                    <a:pt x="1316153" y="0"/>
                  </a:moveTo>
                  <a:lnTo>
                    <a:pt x="840486" y="1245453"/>
                  </a:lnTo>
                  <a:lnTo>
                    <a:pt x="0" y="1245453"/>
                  </a:lnTo>
                  <a:lnTo>
                    <a:pt x="475666" y="0"/>
                  </a:lnTo>
                  <a:close/>
                </a:path>
              </a:pathLst>
            </a:custGeom>
            <a:solidFill>
              <a:srgbClr val="DA2E7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3" name="矩形 12"/>
            <p:cNvSpPr/>
            <p:nvPr>
              <p:custDataLst>
                <p:tags r:id="rId3"/>
              </p:custDataLst>
            </p:nvPr>
          </p:nvSpPr>
          <p:spPr>
            <a:xfrm flipH="1">
              <a:off x="1663700" y="2565116"/>
              <a:ext cx="551742" cy="690226"/>
            </a:xfrm>
            <a:prstGeom prst="rect">
              <a:avLst/>
            </a:prstGeom>
            <a:solidFill>
              <a:srgbClr val="E779A3">
                <a:lumMod val="60000"/>
                <a:lumOff val="40000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p>
              <a:pPr algn="ctr" fontAlgn="base"/>
              <a:r>
                <a:rPr lang="en-US" altLang="da-DK" sz="3200" b="1" strike="noStrike" noProof="1" dirty="0" smtClean="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  <a:sym typeface="Arial" panose="020B0604020202020204" pitchFamily="34" charset="0"/>
                </a:rPr>
                <a:t>1</a:t>
              </a:r>
              <a:endParaRPr lang="en-US" altLang="da-DK" sz="3200" b="1" strike="noStrike" noProof="1" dirty="0" smtClean="0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TB1Wl9rQVXXXXa1XVXXXXXXXXXX-514-18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4450" y="4262755"/>
            <a:ext cx="6457950" cy="2264410"/>
          </a:xfrm>
          <a:prstGeom prst="rect">
            <a:avLst/>
          </a:prstGeom>
        </p:spPr>
      </p:pic>
      <p:sp>
        <p:nvSpPr>
          <p:cNvPr id="5121" name="矩形 13"/>
          <p:cNvSpPr/>
          <p:nvPr/>
        </p:nvSpPr>
        <p:spPr>
          <a:xfrm>
            <a:off x="541338" y="0"/>
            <a:ext cx="153987" cy="788988"/>
          </a:xfrm>
          <a:prstGeom prst="rect">
            <a:avLst/>
          </a:prstGeom>
          <a:solidFill>
            <a:srgbClr val="14145A"/>
          </a:solidFill>
          <a:ln w="9525">
            <a:noFill/>
          </a:ln>
        </p:spPr>
        <p:txBody>
          <a:bodyPr anchor="ctr"/>
          <a:p>
            <a:pPr algn="ctr"/>
            <a:endParaRPr lang="zh-CN" altLang="en-US" dirty="0">
              <a:solidFill>
                <a:srgbClr val="14145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22" name="TextBox 7"/>
          <p:cNvSpPr txBox="1"/>
          <p:nvPr/>
        </p:nvSpPr>
        <p:spPr>
          <a:xfrm>
            <a:off x="695325" y="72390"/>
            <a:ext cx="4608513" cy="6451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3600" b="1" dirty="0">
                <a:solidFill>
                  <a:srgbClr val="14145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问题回顾</a:t>
            </a:r>
            <a:endParaRPr lang="en-US" altLang="zh-CN" sz="3600" b="1" dirty="0">
              <a:solidFill>
                <a:srgbClr val="14145A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7" name="TextBox 76"/>
          <p:cNvSpPr txBox="1"/>
          <p:nvPr/>
        </p:nvSpPr>
        <p:spPr>
          <a:xfrm>
            <a:off x="908685" y="1395095"/>
            <a:ext cx="65830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对10G的增量数据变更信息进行重放计算并储存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08685" y="2797810"/>
            <a:ext cx="4497705" cy="1410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10G增量数据的读取。</a:t>
            </a:r>
            <a:endParaRPr lang="zh-CN" altLang="en-US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10G增量数据的解析。</a:t>
            </a:r>
            <a:endParaRPr lang="zh-CN" altLang="en-US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10G增量数据的计算。</a:t>
            </a:r>
            <a:endParaRPr lang="zh-CN" altLang="en-US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05375" y="2797810"/>
            <a:ext cx="3757295" cy="1410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从Server端获取中间结果。</a:t>
            </a:r>
            <a:endParaRPr lang="zh-CN" altLang="en-US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解析为目标结果。</a:t>
            </a:r>
            <a:endParaRPr lang="zh-CN" altLang="en-US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l">
              <a:lnSpc>
                <a:spcPct val="130000"/>
              </a:lnSpc>
              <a:buFont typeface="Wingdings" panose="05000000000000000000" charset="0"/>
              <a:buChar char=""/>
            </a:pP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将目标结果写入目标文件。</a:t>
            </a:r>
            <a:endParaRPr lang="zh-CN" altLang="en-US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08685" y="2317115"/>
            <a:ext cx="116268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服务端：</a:t>
            </a:r>
            <a:endParaRPr lang="zh-CN" altLang="en-US" sz="2200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905375" y="2317115"/>
            <a:ext cx="116268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客户端：</a:t>
            </a:r>
            <a:endParaRPr lang="zh-CN" altLang="en-US" sz="2200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985125" y="635"/>
            <a:ext cx="1057910" cy="4375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5/27</a:t>
            </a:r>
            <a:endParaRPr lang="en-US" altLang="en-US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108518" y="2725103"/>
            <a:ext cx="4584700" cy="845820"/>
            <a:chOff x="1663700" y="2565116"/>
            <a:chExt cx="4584699" cy="846760"/>
          </a:xfrm>
        </p:grpSpPr>
        <p:sp>
          <p:nvSpPr>
            <p:cNvPr id="3" name="矩形 10"/>
            <p:cNvSpPr/>
            <p:nvPr>
              <p:custDataLst>
                <p:tags r:id="rId1"/>
              </p:custDataLst>
            </p:nvPr>
          </p:nvSpPr>
          <p:spPr>
            <a:xfrm flipH="1">
              <a:off x="2621852" y="2721650"/>
              <a:ext cx="3626547" cy="690226"/>
            </a:xfrm>
            <a:prstGeom prst="rect">
              <a:avLst/>
            </a:prstGeom>
            <a:solidFill>
              <a:srgbClr val="FFC91D"/>
            </a:solidFill>
            <a:ln w="9525">
              <a:noFill/>
            </a:ln>
          </p:spPr>
          <p:txBody>
            <a:bodyPr wrap="square" lIns="91440" tIns="45720" rIns="91440" bIns="45720" anchor="ctr"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Times New Roman" panose="02020603050405020304" charset="0"/>
                  <a:ea typeface="宋体" panose="02010600030101010101" pitchFamily="2" charset="-122"/>
                  <a:sym typeface="Arial" panose="020B0604020202020204" pitchFamily="34" charset="0"/>
                </a:rPr>
                <a:t>流水化处理</a:t>
              </a:r>
              <a:endParaRPr lang="zh-CN" altLang="en-US" sz="2800" b="1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4" name="任意多边形 11"/>
            <p:cNvSpPr/>
            <p:nvPr>
              <p:custDataLst>
                <p:tags r:id="rId2"/>
              </p:custDataLst>
            </p:nvPr>
          </p:nvSpPr>
          <p:spPr>
            <a:xfrm rot="1254178" flipH="1">
              <a:off x="2078024" y="2666509"/>
              <a:ext cx="681247" cy="644653"/>
            </a:xfrm>
            <a:custGeom>
              <a:avLst/>
              <a:gdLst/>
              <a:ahLst/>
              <a:cxnLst>
                <a:cxn ang="0">
                  <a:pos x="681247" y="0"/>
                </a:cxn>
                <a:cxn ang="0">
                  <a:pos x="435039" y="644653"/>
                </a:cxn>
                <a:cxn ang="0">
                  <a:pos x="0" y="644653"/>
                </a:cxn>
                <a:cxn ang="0">
                  <a:pos x="246206" y="0"/>
                </a:cxn>
              </a:cxnLst>
              <a:pathLst>
                <a:path w="1316153" h="1245453">
                  <a:moveTo>
                    <a:pt x="1316153" y="0"/>
                  </a:moveTo>
                  <a:lnTo>
                    <a:pt x="840486" y="1245453"/>
                  </a:lnTo>
                  <a:lnTo>
                    <a:pt x="0" y="1245453"/>
                  </a:lnTo>
                  <a:lnTo>
                    <a:pt x="475666" y="0"/>
                  </a:lnTo>
                  <a:close/>
                </a:path>
              </a:pathLst>
            </a:custGeom>
            <a:solidFill>
              <a:srgbClr val="D5A200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5" name="矩形 4"/>
            <p:cNvSpPr/>
            <p:nvPr>
              <p:custDataLst>
                <p:tags r:id="rId3"/>
              </p:custDataLst>
            </p:nvPr>
          </p:nvSpPr>
          <p:spPr>
            <a:xfrm flipH="1">
              <a:off x="1663700" y="2565116"/>
              <a:ext cx="551742" cy="690226"/>
            </a:xfrm>
            <a:prstGeom prst="rect">
              <a:avLst/>
            </a:prstGeom>
            <a:solidFill>
              <a:srgbClr val="FFC91D">
                <a:lumMod val="60000"/>
                <a:lumOff val="40000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p>
              <a:pPr algn="ctr" fontAlgn="base"/>
              <a:r>
                <a:rPr lang="en-US" altLang="da-DK" sz="3200" b="1" strike="noStrike" noProof="1" dirty="0" smtClean="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  <a:sym typeface="Arial" panose="020B0604020202020204" pitchFamily="34" charset="0"/>
                </a:rPr>
                <a:t>2</a:t>
              </a:r>
              <a:endParaRPr lang="en-US" altLang="da-DK" sz="3200" b="1" strike="noStrike" noProof="1" dirty="0" smtClean="0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矩形 13"/>
          <p:cNvSpPr/>
          <p:nvPr/>
        </p:nvSpPr>
        <p:spPr>
          <a:xfrm>
            <a:off x="541338" y="0"/>
            <a:ext cx="153987" cy="788988"/>
          </a:xfrm>
          <a:prstGeom prst="rect">
            <a:avLst/>
          </a:prstGeom>
          <a:solidFill>
            <a:srgbClr val="14145A"/>
          </a:solidFill>
          <a:ln w="9525">
            <a:noFill/>
          </a:ln>
        </p:spPr>
        <p:txBody>
          <a:bodyPr anchor="ctr"/>
          <a:p>
            <a:pPr algn="ctr"/>
            <a:endParaRPr lang="zh-CN" altLang="en-US" dirty="0">
              <a:solidFill>
                <a:srgbClr val="14145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22" name="TextBox 7"/>
          <p:cNvSpPr txBox="1"/>
          <p:nvPr/>
        </p:nvSpPr>
        <p:spPr>
          <a:xfrm>
            <a:off x="695325" y="82550"/>
            <a:ext cx="7847330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600" b="1" dirty="0">
                <a:solidFill>
                  <a:srgbClr val="14145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流水化处理 -- 细分为</a:t>
            </a:r>
            <a:r>
              <a:rPr lang="en-US" altLang="zh-CN" sz="3600" b="1" dirty="0">
                <a:solidFill>
                  <a:srgbClr val="14145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3</a:t>
            </a:r>
            <a:r>
              <a:rPr lang="zh-CN" altLang="en-US" sz="3600" b="1" dirty="0">
                <a:solidFill>
                  <a:srgbClr val="14145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个部分</a:t>
            </a:r>
            <a:endParaRPr lang="zh-CN" altLang="en-US" sz="3600" b="1" dirty="0">
              <a:solidFill>
                <a:srgbClr val="14145A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7" name="图片 6" descr="流水化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4240" y="1254125"/>
            <a:ext cx="7158990" cy="331533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86105" y="5699760"/>
            <a:ext cx="835279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在测试中，当继续细化下去时，线程间数据转移的开销 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&gt; 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细分带来的收益。</a:t>
            </a:r>
            <a:endParaRPr lang="zh-CN" altLang="en-US" sz="2200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06495" y="4569460"/>
            <a:ext cx="1554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图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流水化图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5325" y="5153660"/>
            <a:ext cx="2984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01625" y="5009515"/>
            <a:ext cx="5080635" cy="7372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>
              <a:lnSpc>
                <a:spcPct val="150000"/>
              </a:lnSpc>
            </a:pPr>
            <a:r>
              <a:rPr lang="zh-CN" altLang="en-US" sz="2800" i="1" dirty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ang="5400000" scaled="0"/>
                </a:gradFill>
                <a:effectLst>
                  <a:outerShdw blurRad="38100" dist="25400" dir="5400000" algn="ctr" rotWithShape="0">
                    <a:schemeClr val="accent3">
                      <a:lumMod val="50000"/>
                      <a:alpha val="43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为什么不再细化流水线？</a:t>
            </a:r>
            <a:endParaRPr lang="zh-CN" altLang="en-US" sz="2800" i="1" dirty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ang="5400000" scaled="0"/>
              </a:gradFill>
              <a:effectLst>
                <a:outerShdw blurRad="38100" dist="25400" dir="5400000" algn="ctr" rotWithShape="0">
                  <a:schemeClr val="accent3">
                    <a:lumMod val="50000"/>
                    <a:alpha val="43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985125" y="635"/>
            <a:ext cx="1057910" cy="4375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7/27</a:t>
            </a:r>
            <a:endParaRPr lang="en-US" altLang="en-US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矩形 13"/>
          <p:cNvSpPr/>
          <p:nvPr/>
        </p:nvSpPr>
        <p:spPr>
          <a:xfrm>
            <a:off x="541338" y="0"/>
            <a:ext cx="153987" cy="788988"/>
          </a:xfrm>
          <a:prstGeom prst="rect">
            <a:avLst/>
          </a:prstGeom>
          <a:solidFill>
            <a:srgbClr val="14145A"/>
          </a:solidFill>
          <a:ln w="9525">
            <a:noFill/>
          </a:ln>
        </p:spPr>
        <p:txBody>
          <a:bodyPr anchor="ctr"/>
          <a:p>
            <a:pPr algn="ctr"/>
            <a:endParaRPr lang="zh-CN" altLang="en-US" dirty="0">
              <a:solidFill>
                <a:srgbClr val="14145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122" name="TextBox 7"/>
          <p:cNvSpPr txBox="1"/>
          <p:nvPr/>
        </p:nvSpPr>
        <p:spPr>
          <a:xfrm>
            <a:off x="695325" y="72390"/>
            <a:ext cx="7464425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zh-CN" altLang="en-US" sz="3600" b="1" dirty="0">
                <a:solidFill>
                  <a:srgbClr val="14145A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流水化处理 -- 整体流程</a:t>
            </a:r>
            <a:endParaRPr lang="zh-CN" altLang="en-US" sz="3600" b="1" dirty="0">
              <a:solidFill>
                <a:srgbClr val="14145A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608705" y="6125845"/>
            <a:ext cx="1783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图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整体流程图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 descr="流程 - 副本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885" y="920750"/>
            <a:ext cx="8961120" cy="52063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985125" y="635"/>
            <a:ext cx="1057910" cy="4375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2667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8/27</a:t>
            </a:r>
            <a:endParaRPr lang="en-US" altLang="en-US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2161223" y="2847023"/>
            <a:ext cx="4584700" cy="847725"/>
            <a:chOff x="1663700" y="2565116"/>
            <a:chExt cx="4584699" cy="846760"/>
          </a:xfrm>
        </p:grpSpPr>
        <p:sp>
          <p:nvSpPr>
            <p:cNvPr id="16394" name="矩形 14"/>
            <p:cNvSpPr/>
            <p:nvPr>
              <p:custDataLst>
                <p:tags r:id="rId1"/>
              </p:custDataLst>
            </p:nvPr>
          </p:nvSpPr>
          <p:spPr>
            <a:xfrm flipH="1">
              <a:off x="2621852" y="2721650"/>
              <a:ext cx="3626547" cy="690226"/>
            </a:xfrm>
            <a:prstGeom prst="rect">
              <a:avLst/>
            </a:prstGeom>
            <a:solidFill>
              <a:srgbClr val="B7DC50"/>
            </a:solidFill>
            <a:ln w="9525">
              <a:noFill/>
            </a:ln>
          </p:spPr>
          <p:txBody>
            <a:bodyPr wrap="square" lIns="91440" tIns="45720" rIns="91440" bIns="45720" anchor="ctr"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Times New Roman" panose="02020603050405020304" charset="0"/>
                  <a:ea typeface="宋体" panose="02010600030101010101" pitchFamily="2" charset="-122"/>
                  <a:sym typeface="Arial" panose="020B0604020202020204" pitchFamily="34" charset="0"/>
                </a:rPr>
                <a:t>数据结构</a:t>
              </a:r>
              <a:endParaRPr lang="zh-CN" altLang="en-US" sz="2800" b="1" dirty="0">
                <a:solidFill>
                  <a:schemeClr val="bg1"/>
                </a:solidFill>
                <a:latin typeface="Times New Roman" panose="0202060305040502030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16395" name="任意多边形 15"/>
            <p:cNvSpPr/>
            <p:nvPr>
              <p:custDataLst>
                <p:tags r:id="rId2"/>
              </p:custDataLst>
            </p:nvPr>
          </p:nvSpPr>
          <p:spPr>
            <a:xfrm rot="1254178" flipH="1">
              <a:off x="2078024" y="2666509"/>
              <a:ext cx="681247" cy="644653"/>
            </a:xfrm>
            <a:custGeom>
              <a:avLst/>
              <a:gdLst/>
              <a:ahLst/>
              <a:cxnLst>
                <a:cxn ang="0">
                  <a:pos x="681247" y="0"/>
                </a:cxn>
                <a:cxn ang="0">
                  <a:pos x="435039" y="644653"/>
                </a:cxn>
                <a:cxn ang="0">
                  <a:pos x="0" y="644653"/>
                </a:cxn>
                <a:cxn ang="0">
                  <a:pos x="246206" y="0"/>
                </a:cxn>
              </a:cxnLst>
              <a:pathLst>
                <a:path w="1316153" h="1245453">
                  <a:moveTo>
                    <a:pt x="1316153" y="0"/>
                  </a:moveTo>
                  <a:lnTo>
                    <a:pt x="840486" y="1245453"/>
                  </a:lnTo>
                  <a:lnTo>
                    <a:pt x="0" y="1245453"/>
                  </a:lnTo>
                  <a:lnTo>
                    <a:pt x="475666" y="0"/>
                  </a:lnTo>
                  <a:close/>
                </a:path>
              </a:pathLst>
            </a:custGeom>
            <a:solidFill>
              <a:srgbClr val="94BC2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17" name="矩形 16"/>
            <p:cNvSpPr/>
            <p:nvPr>
              <p:custDataLst>
                <p:tags r:id="rId3"/>
              </p:custDataLst>
            </p:nvPr>
          </p:nvSpPr>
          <p:spPr>
            <a:xfrm flipH="1">
              <a:off x="1663700" y="2565116"/>
              <a:ext cx="551742" cy="690226"/>
            </a:xfrm>
            <a:prstGeom prst="rect">
              <a:avLst/>
            </a:prstGeom>
            <a:solidFill>
              <a:srgbClr val="B7DC50">
                <a:lumMod val="60000"/>
                <a:lumOff val="40000"/>
              </a:srgbClr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rmAutofit/>
            </a:bodyPr>
            <a:p>
              <a:pPr algn="ctr" fontAlgn="base"/>
              <a:r>
                <a:rPr lang="en-US" altLang="da-DK" sz="3200" b="1" strike="noStrike" noProof="1" dirty="0" smtClean="0">
                  <a:solidFill>
                    <a:srgbClr val="FFFFFF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ea"/>
                  <a:sym typeface="Arial" panose="020B0604020202020204" pitchFamily="34" charset="0"/>
                </a:rPr>
                <a:t>3</a:t>
              </a:r>
              <a:endParaRPr lang="en-US" altLang="da-DK" sz="3200" b="1" strike="noStrike" noProof="1" dirty="0" smtClean="0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AG_VERSION" val="1.0"/>
  <p:tag name="KSO_WM_TEMPLATE_CATEGORY" val="diagram"/>
  <p:tag name="KSO_WM_TEMPLATE_INDEX" val="296"/>
  <p:tag name="KSO_WM_UNIT_TYPE" val="m_h_f"/>
  <p:tag name="KSO_WM_UNIT_INDEX" val="1_1_1"/>
  <p:tag name="KSO_WM_UNIT_ID" val="258*m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m1-1"/>
</p:tagLst>
</file>

<file path=ppt/tags/tag10.xml><?xml version="1.0" encoding="utf-8"?>
<p:tagLst xmlns:p="http://schemas.openxmlformats.org/presentationml/2006/main">
  <p:tag name="KSO_WM_TAG_VERSION" val="1.0"/>
  <p:tag name="KSO_WM_TEMPLATE_CATEGORY" val="diagram"/>
  <p:tag name="KSO_WM_TEMPLATE_INDEX" val="296"/>
  <p:tag name="KSO_WM_UNIT_TYPE" val="m_h_f"/>
  <p:tag name="KSO_WM_UNIT_INDEX" val="1_4_1"/>
  <p:tag name="KSO_WM_UNIT_ID" val="258*m_h_f*1_4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m1-1"/>
</p:tagLst>
</file>

<file path=ppt/tags/tag11.xml><?xml version="1.0" encoding="utf-8"?>
<p:tagLst xmlns:p="http://schemas.openxmlformats.org/presentationml/2006/main">
  <p:tag name="KSO_WM_TAG_VERSION" val="1.0"/>
  <p:tag name="KSO_WM_TEMPLATE_CATEGORY" val="diagram"/>
  <p:tag name="KSO_WM_TEMPLATE_INDEX" val="296"/>
  <p:tag name="KSO_WM_UNIT_TYPE" val="m_i"/>
  <p:tag name="KSO_WM_UNIT_INDEX" val="1_7"/>
  <p:tag name="KSO_WM_UNIT_ID" val="258*m_i*1_7"/>
  <p:tag name="KSO_WM_UNIT_CLEAR" val="1"/>
  <p:tag name="KSO_WM_UNIT_LAYERLEVEL" val="1_1"/>
  <p:tag name="KSO_WM_BEAUTIFY_FLAG" val="#wm#"/>
  <p:tag name="KSO_WM_DIAGRAM_GROUP_CODE" val="m1-1"/>
</p:tagLst>
</file>

<file path=ppt/tags/tag12.xml><?xml version="1.0" encoding="utf-8"?>
<p:tagLst xmlns:p="http://schemas.openxmlformats.org/presentationml/2006/main">
  <p:tag name="KSO_WM_TAG_VERSION" val="1.0"/>
  <p:tag name="KSO_WM_TEMPLATE_CATEGORY" val="diagram"/>
  <p:tag name="KSO_WM_TEMPLATE_INDEX" val="296"/>
  <p:tag name="KSO_WM_UNIT_TYPE" val="m_i"/>
  <p:tag name="KSO_WM_UNIT_INDEX" val="1_8"/>
  <p:tag name="KSO_WM_UNIT_ID" val="258*m_i*1_8"/>
  <p:tag name="KSO_WM_UNIT_CLEAR" val="1"/>
  <p:tag name="KSO_WM_UNIT_LAYERLEVEL" val="1_1"/>
  <p:tag name="KSO_WM_BEAUTIFY_FLAG" val="#wm#"/>
  <p:tag name="KSO_WM_DIAGRAM_GROUP_CODE" val="m1-1"/>
</p:tagLst>
</file>

<file path=ppt/tags/tag13.xml><?xml version="1.0" encoding="utf-8"?>
<p:tagLst xmlns:p="http://schemas.openxmlformats.org/presentationml/2006/main">
  <p:tag name="KSO_WM_TAG_VERSION" val="1.0"/>
  <p:tag name="KSO_WM_TEMPLATE_CATEGORY" val="diagram"/>
  <p:tag name="KSO_WM_TEMPLATE_INDEX" val="296"/>
  <p:tag name="KSO_WM_UNIT_TYPE" val="m_h_f"/>
  <p:tag name="KSO_WM_UNIT_INDEX" val="1_3_1"/>
  <p:tag name="KSO_WM_UNIT_ID" val="258*m_h_f*1_3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m1-1"/>
</p:tagLst>
</file>

<file path=ppt/tags/tag14.xml><?xml version="1.0" encoding="utf-8"?>
<p:tagLst xmlns:p="http://schemas.openxmlformats.org/presentationml/2006/main">
  <p:tag name="KSO_WM_TAG_VERSION" val="1.0"/>
  <p:tag name="KSO_WM_TEMPLATE_CATEGORY" val="diagram"/>
  <p:tag name="KSO_WM_TEMPLATE_INDEX" val="296"/>
  <p:tag name="KSO_WM_UNIT_TYPE" val="m_i"/>
  <p:tag name="KSO_WM_UNIT_INDEX" val="1_5"/>
  <p:tag name="KSO_WM_UNIT_ID" val="258*m_i*1_5"/>
  <p:tag name="KSO_WM_UNIT_CLEAR" val="1"/>
  <p:tag name="KSO_WM_UNIT_LAYERLEVEL" val="1_1"/>
  <p:tag name="KSO_WM_BEAUTIFY_FLAG" val="#wm#"/>
  <p:tag name="KSO_WM_DIAGRAM_GROUP_CODE" val="m1-1"/>
</p:tagLst>
</file>

<file path=ppt/tags/tag15.xml><?xml version="1.0" encoding="utf-8"?>
<p:tagLst xmlns:p="http://schemas.openxmlformats.org/presentationml/2006/main">
  <p:tag name="KSO_WM_TAG_VERSION" val="1.0"/>
  <p:tag name="KSO_WM_TEMPLATE_CATEGORY" val="diagram"/>
  <p:tag name="KSO_WM_TEMPLATE_INDEX" val="296"/>
  <p:tag name="KSO_WM_UNIT_TYPE" val="m_i"/>
  <p:tag name="KSO_WM_UNIT_INDEX" val="1_6"/>
  <p:tag name="KSO_WM_UNIT_ID" val="258*m_i*1_6"/>
  <p:tag name="KSO_WM_UNIT_CLEAR" val="1"/>
  <p:tag name="KSO_WM_UNIT_LAYERLEVEL" val="1_1"/>
  <p:tag name="KSO_WM_BEAUTIFY_FLAG" val="#wm#"/>
  <p:tag name="KSO_WM_DIAGRAM_GROUP_CODE" val="m1-1"/>
</p:tagLst>
</file>

<file path=ppt/tags/tag16.xml><?xml version="1.0" encoding="utf-8"?>
<p:tagLst xmlns:p="http://schemas.openxmlformats.org/presentationml/2006/main">
  <p:tag name="KSO_WM_TAG_VERSION" val="1.0"/>
  <p:tag name="KSO_WM_TEMPLATE_CATEGORY" val="diagram"/>
  <p:tag name="KSO_WM_TEMPLATE_INDEX" val="296"/>
  <p:tag name="KSO_WM_UNIT_TYPE" val="m_h_f"/>
  <p:tag name="KSO_WM_UNIT_INDEX" val="1_4_1"/>
  <p:tag name="KSO_WM_UNIT_ID" val="258*m_h_f*1_4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m1-1"/>
</p:tagLst>
</file>

<file path=ppt/tags/tag17.xml><?xml version="1.0" encoding="utf-8"?>
<p:tagLst xmlns:p="http://schemas.openxmlformats.org/presentationml/2006/main">
  <p:tag name="KSO_WM_TAG_VERSION" val="1.0"/>
  <p:tag name="KSO_WM_TEMPLATE_CATEGORY" val="diagram"/>
  <p:tag name="KSO_WM_TEMPLATE_INDEX" val="296"/>
  <p:tag name="KSO_WM_UNIT_TYPE" val="m_i"/>
  <p:tag name="KSO_WM_UNIT_INDEX" val="1_7"/>
  <p:tag name="KSO_WM_UNIT_ID" val="258*m_i*1_7"/>
  <p:tag name="KSO_WM_UNIT_CLEAR" val="1"/>
  <p:tag name="KSO_WM_UNIT_LAYERLEVEL" val="1_1"/>
  <p:tag name="KSO_WM_BEAUTIFY_FLAG" val="#wm#"/>
  <p:tag name="KSO_WM_DIAGRAM_GROUP_CODE" val="m1-1"/>
</p:tagLst>
</file>

<file path=ppt/tags/tag18.xml><?xml version="1.0" encoding="utf-8"?>
<p:tagLst xmlns:p="http://schemas.openxmlformats.org/presentationml/2006/main">
  <p:tag name="KSO_WM_TAG_VERSION" val="1.0"/>
  <p:tag name="KSO_WM_TEMPLATE_CATEGORY" val="diagram"/>
  <p:tag name="KSO_WM_TEMPLATE_INDEX" val="296"/>
  <p:tag name="KSO_WM_UNIT_TYPE" val="m_i"/>
  <p:tag name="KSO_WM_UNIT_INDEX" val="1_8"/>
  <p:tag name="KSO_WM_UNIT_ID" val="258*m_i*1_8"/>
  <p:tag name="KSO_WM_UNIT_CLEAR" val="1"/>
  <p:tag name="KSO_WM_UNIT_LAYERLEVEL" val="1_1"/>
  <p:tag name="KSO_WM_BEAUTIFY_FLAG" val="#wm#"/>
  <p:tag name="KSO_WM_DIAGRAM_GROUP_CODE" val="m1-1"/>
</p:tagLst>
</file>

<file path=ppt/tags/tag19.xml><?xml version="1.0" encoding="utf-8"?>
<p:tagLst xmlns:p="http://schemas.openxmlformats.org/presentationml/2006/main">
  <p:tag name="KSO_WM_TAG_VERSION" val="1.0"/>
  <p:tag name="KSO_WM_TEMPLATE_CATEGORY" val="diagram"/>
  <p:tag name="KSO_WM_TEMPLATE_INDEX" val="296"/>
  <p:tag name="KSO_WM_UNIT_TYPE" val="m_h_f"/>
  <p:tag name="KSO_WM_UNIT_INDEX" val="1_1_1"/>
  <p:tag name="KSO_WM_UNIT_ID" val="258*m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m1-1"/>
</p:tagLst>
</file>

<file path=ppt/tags/tag2.xml><?xml version="1.0" encoding="utf-8"?>
<p:tagLst xmlns:p="http://schemas.openxmlformats.org/presentationml/2006/main">
  <p:tag name="KSO_WM_TAG_VERSION" val="1.0"/>
  <p:tag name="KSO_WM_TEMPLATE_CATEGORY" val="diagram"/>
  <p:tag name="KSO_WM_TEMPLATE_INDEX" val="296"/>
  <p:tag name="KSO_WM_UNIT_TYPE" val="m_i"/>
  <p:tag name="KSO_WM_UNIT_INDEX" val="1_1"/>
  <p:tag name="KSO_WM_UNIT_ID" val="258*m_i*1_1"/>
  <p:tag name="KSO_WM_UNIT_CLEAR" val="1"/>
  <p:tag name="KSO_WM_UNIT_LAYERLEVEL" val="1_1"/>
  <p:tag name="KSO_WM_BEAUTIFY_FLAG" val="#wm#"/>
  <p:tag name="KSO_WM_DIAGRAM_GROUP_CODE" val="m1-1"/>
</p:tagLst>
</file>

<file path=ppt/tags/tag20.xml><?xml version="1.0" encoding="utf-8"?>
<p:tagLst xmlns:p="http://schemas.openxmlformats.org/presentationml/2006/main">
  <p:tag name="KSO_WM_TAG_VERSION" val="1.0"/>
  <p:tag name="KSO_WM_TEMPLATE_CATEGORY" val="diagram"/>
  <p:tag name="KSO_WM_TEMPLATE_INDEX" val="296"/>
  <p:tag name="KSO_WM_UNIT_TYPE" val="m_i"/>
  <p:tag name="KSO_WM_UNIT_INDEX" val="1_1"/>
  <p:tag name="KSO_WM_UNIT_ID" val="258*m_i*1_1"/>
  <p:tag name="KSO_WM_UNIT_CLEAR" val="1"/>
  <p:tag name="KSO_WM_UNIT_LAYERLEVEL" val="1_1"/>
  <p:tag name="KSO_WM_BEAUTIFY_FLAG" val="#wm#"/>
  <p:tag name="KSO_WM_DIAGRAM_GROUP_CODE" val="m1-1"/>
</p:tagLst>
</file>

<file path=ppt/tags/tag21.xml><?xml version="1.0" encoding="utf-8"?>
<p:tagLst xmlns:p="http://schemas.openxmlformats.org/presentationml/2006/main">
  <p:tag name="KSO_WM_TAG_VERSION" val="1.0"/>
  <p:tag name="KSO_WM_TEMPLATE_CATEGORY" val="diagram"/>
  <p:tag name="KSO_WM_TEMPLATE_INDEX" val="296"/>
  <p:tag name="KSO_WM_UNIT_TYPE" val="m_i"/>
  <p:tag name="KSO_WM_UNIT_INDEX" val="1_2"/>
  <p:tag name="KSO_WM_UNIT_ID" val="258*m_i*1_2"/>
  <p:tag name="KSO_WM_UNIT_CLEAR" val="1"/>
  <p:tag name="KSO_WM_UNIT_LAYERLEVEL" val="1_1"/>
  <p:tag name="KSO_WM_BEAUTIFY_FLAG" val="#wm#"/>
  <p:tag name="KSO_WM_DIAGRAM_GROUP_CODE" val="m1-1"/>
</p:tagLst>
</file>

<file path=ppt/tags/tag22.xml><?xml version="1.0" encoding="utf-8"?>
<p:tagLst xmlns:p="http://schemas.openxmlformats.org/presentationml/2006/main">
  <p:tag name="KSO_WM_TAG_VERSION" val="1.0"/>
  <p:tag name="KSO_WM_TEMPLATE_CATEGORY" val="diagram"/>
  <p:tag name="KSO_WM_TEMPLATE_INDEX" val="296"/>
  <p:tag name="KSO_WM_UNIT_TYPE" val="m_h_f"/>
  <p:tag name="KSO_WM_UNIT_INDEX" val="1_2_1"/>
  <p:tag name="KSO_WM_UNIT_ID" val="258*m_h_f*1_2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m1-1"/>
</p:tagLst>
</file>

<file path=ppt/tags/tag23.xml><?xml version="1.0" encoding="utf-8"?>
<p:tagLst xmlns:p="http://schemas.openxmlformats.org/presentationml/2006/main">
  <p:tag name="KSO_WM_TAG_VERSION" val="1.0"/>
  <p:tag name="KSO_WM_TEMPLATE_CATEGORY" val="diagram"/>
  <p:tag name="KSO_WM_TEMPLATE_INDEX" val="296"/>
  <p:tag name="KSO_WM_UNIT_TYPE" val="m_i"/>
  <p:tag name="KSO_WM_UNIT_INDEX" val="1_3"/>
  <p:tag name="KSO_WM_UNIT_ID" val="258*m_i*1_3"/>
  <p:tag name="KSO_WM_UNIT_CLEAR" val="1"/>
  <p:tag name="KSO_WM_UNIT_LAYERLEVEL" val="1_1"/>
  <p:tag name="KSO_WM_BEAUTIFY_FLAG" val="#wm#"/>
  <p:tag name="KSO_WM_DIAGRAM_GROUP_CODE" val="m1-1"/>
</p:tagLst>
</file>

<file path=ppt/tags/tag24.xml><?xml version="1.0" encoding="utf-8"?>
<p:tagLst xmlns:p="http://schemas.openxmlformats.org/presentationml/2006/main">
  <p:tag name="KSO_WM_TAG_VERSION" val="1.0"/>
  <p:tag name="KSO_WM_TEMPLATE_CATEGORY" val="diagram"/>
  <p:tag name="KSO_WM_TEMPLATE_INDEX" val="296"/>
  <p:tag name="KSO_WM_UNIT_TYPE" val="m_i"/>
  <p:tag name="KSO_WM_UNIT_INDEX" val="1_4"/>
  <p:tag name="KSO_WM_UNIT_ID" val="258*m_i*1_4"/>
  <p:tag name="KSO_WM_UNIT_CLEAR" val="1"/>
  <p:tag name="KSO_WM_UNIT_LAYERLEVEL" val="1_1"/>
  <p:tag name="KSO_WM_BEAUTIFY_FLAG" val="#wm#"/>
  <p:tag name="KSO_WM_DIAGRAM_GROUP_CODE" val="m1-1"/>
</p:tagLst>
</file>

<file path=ppt/tags/tag25.xml><?xml version="1.0" encoding="utf-8"?>
<p:tagLst xmlns:p="http://schemas.openxmlformats.org/presentationml/2006/main">
  <p:tag name="KSO_WM_TAG_VERSION" val="1.0"/>
  <p:tag name="KSO_WM_TEMPLATE_CATEGORY" val="diagram"/>
  <p:tag name="KSO_WM_TEMPLATE_INDEX" val="296"/>
  <p:tag name="KSO_WM_UNIT_TYPE" val="m_h_f"/>
  <p:tag name="KSO_WM_UNIT_INDEX" val="1_3_1"/>
  <p:tag name="KSO_WM_UNIT_ID" val="258*m_h_f*1_3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m1-1"/>
</p:tagLst>
</file>

<file path=ppt/tags/tag26.xml><?xml version="1.0" encoding="utf-8"?>
<p:tagLst xmlns:p="http://schemas.openxmlformats.org/presentationml/2006/main">
  <p:tag name="KSO_WM_TAG_VERSION" val="1.0"/>
  <p:tag name="KSO_WM_TEMPLATE_CATEGORY" val="diagram"/>
  <p:tag name="KSO_WM_TEMPLATE_INDEX" val="296"/>
  <p:tag name="KSO_WM_UNIT_TYPE" val="m_i"/>
  <p:tag name="KSO_WM_UNIT_INDEX" val="1_5"/>
  <p:tag name="KSO_WM_UNIT_ID" val="258*m_i*1_5"/>
  <p:tag name="KSO_WM_UNIT_CLEAR" val="1"/>
  <p:tag name="KSO_WM_UNIT_LAYERLEVEL" val="1_1"/>
  <p:tag name="KSO_WM_BEAUTIFY_FLAG" val="#wm#"/>
  <p:tag name="KSO_WM_DIAGRAM_GROUP_CODE" val="m1-1"/>
</p:tagLst>
</file>

<file path=ppt/tags/tag27.xml><?xml version="1.0" encoding="utf-8"?>
<p:tagLst xmlns:p="http://schemas.openxmlformats.org/presentationml/2006/main">
  <p:tag name="KSO_WM_TAG_VERSION" val="1.0"/>
  <p:tag name="KSO_WM_TEMPLATE_CATEGORY" val="diagram"/>
  <p:tag name="KSO_WM_TEMPLATE_INDEX" val="296"/>
  <p:tag name="KSO_WM_UNIT_TYPE" val="m_i"/>
  <p:tag name="KSO_WM_UNIT_INDEX" val="1_6"/>
  <p:tag name="KSO_WM_UNIT_ID" val="258*m_i*1_6"/>
  <p:tag name="KSO_WM_UNIT_CLEAR" val="1"/>
  <p:tag name="KSO_WM_UNIT_LAYERLEVEL" val="1_1"/>
  <p:tag name="KSO_WM_BEAUTIFY_FLAG" val="#wm#"/>
  <p:tag name="KSO_WM_DIAGRAM_GROUP_CODE" val="m1-1"/>
</p:tagLst>
</file>

<file path=ppt/tags/tag28.xml><?xml version="1.0" encoding="utf-8"?>
<p:tagLst xmlns:p="http://schemas.openxmlformats.org/presentationml/2006/main">
  <p:tag name="KSO_WM_TAG_VERSION" val="1.0"/>
  <p:tag name="KSO_WM_TEMPLATE_CATEGORY" val="diagram"/>
  <p:tag name="KSO_WM_TEMPLATE_INDEX" val="296"/>
  <p:tag name="KSO_WM_UNIT_TYPE" val="m_h_f"/>
  <p:tag name="KSO_WM_UNIT_INDEX" val="1_4_1"/>
  <p:tag name="KSO_WM_UNIT_ID" val="258*m_h_f*1_4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m1-1"/>
</p:tagLst>
</file>

<file path=ppt/tags/tag29.xml><?xml version="1.0" encoding="utf-8"?>
<p:tagLst xmlns:p="http://schemas.openxmlformats.org/presentationml/2006/main">
  <p:tag name="KSO_WM_TAG_VERSION" val="1.0"/>
  <p:tag name="KSO_WM_TEMPLATE_CATEGORY" val="diagram"/>
  <p:tag name="KSO_WM_TEMPLATE_INDEX" val="296"/>
  <p:tag name="KSO_WM_UNIT_TYPE" val="m_i"/>
  <p:tag name="KSO_WM_UNIT_INDEX" val="1_7"/>
  <p:tag name="KSO_WM_UNIT_ID" val="258*m_i*1_7"/>
  <p:tag name="KSO_WM_UNIT_CLEAR" val="1"/>
  <p:tag name="KSO_WM_UNIT_LAYERLEVEL" val="1_1"/>
  <p:tag name="KSO_WM_BEAUTIFY_FLAG" val="#wm#"/>
  <p:tag name="KSO_WM_DIAGRAM_GROUP_CODE" val="m1-1"/>
</p:tagLst>
</file>

<file path=ppt/tags/tag3.xml><?xml version="1.0" encoding="utf-8"?>
<p:tagLst xmlns:p="http://schemas.openxmlformats.org/presentationml/2006/main">
  <p:tag name="KSO_WM_TAG_VERSION" val="1.0"/>
  <p:tag name="KSO_WM_TEMPLATE_CATEGORY" val="diagram"/>
  <p:tag name="KSO_WM_TEMPLATE_INDEX" val="296"/>
  <p:tag name="KSO_WM_UNIT_TYPE" val="m_i"/>
  <p:tag name="KSO_WM_UNIT_INDEX" val="1_2"/>
  <p:tag name="KSO_WM_UNIT_ID" val="258*m_i*1_2"/>
  <p:tag name="KSO_WM_UNIT_CLEAR" val="1"/>
  <p:tag name="KSO_WM_UNIT_LAYERLEVEL" val="1_1"/>
  <p:tag name="KSO_WM_BEAUTIFY_FLAG" val="#wm#"/>
  <p:tag name="KSO_WM_DIAGRAM_GROUP_CODE" val="m1-1"/>
</p:tagLst>
</file>

<file path=ppt/tags/tag30.xml><?xml version="1.0" encoding="utf-8"?>
<p:tagLst xmlns:p="http://schemas.openxmlformats.org/presentationml/2006/main">
  <p:tag name="KSO_WM_TAG_VERSION" val="1.0"/>
  <p:tag name="KSO_WM_TEMPLATE_CATEGORY" val="diagram"/>
  <p:tag name="KSO_WM_TEMPLATE_INDEX" val="296"/>
  <p:tag name="KSO_WM_UNIT_TYPE" val="m_i"/>
  <p:tag name="KSO_WM_UNIT_INDEX" val="1_8"/>
  <p:tag name="KSO_WM_UNIT_ID" val="258*m_i*1_8"/>
  <p:tag name="KSO_WM_UNIT_CLEAR" val="1"/>
  <p:tag name="KSO_WM_UNIT_LAYERLEVEL" val="1_1"/>
  <p:tag name="KSO_WM_BEAUTIFY_FLAG" val="#wm#"/>
  <p:tag name="KSO_WM_DIAGRAM_GROUP_CODE" val="m1-1"/>
</p:tagLst>
</file>

<file path=ppt/tags/tag31.xml><?xml version="1.0" encoding="utf-8"?>
<p:tagLst xmlns:p="http://schemas.openxmlformats.org/presentationml/2006/main">
  <p:tag name="KSO_WM_TAG_VERSION" val="1.0"/>
  <p:tag name="KSO_WM_TEMPLATE_CATEGORY" val="diagram"/>
  <p:tag name="KSO_WM_TEMPLATE_INDEX" val="296"/>
  <p:tag name="KSO_WM_UNIT_TYPE" val="m_h_f"/>
  <p:tag name="KSO_WM_UNIT_INDEX" val="1_3_1"/>
  <p:tag name="KSO_WM_UNIT_ID" val="258*m_h_f*1_3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m1-1"/>
</p:tagLst>
</file>

<file path=ppt/tags/tag32.xml><?xml version="1.0" encoding="utf-8"?>
<p:tagLst xmlns:p="http://schemas.openxmlformats.org/presentationml/2006/main">
  <p:tag name="KSO_WM_TAG_VERSION" val="1.0"/>
  <p:tag name="KSO_WM_TEMPLATE_CATEGORY" val="diagram"/>
  <p:tag name="KSO_WM_TEMPLATE_INDEX" val="296"/>
  <p:tag name="KSO_WM_UNIT_TYPE" val="m_i"/>
  <p:tag name="KSO_WM_UNIT_INDEX" val="1_5"/>
  <p:tag name="KSO_WM_UNIT_ID" val="258*m_i*1_5"/>
  <p:tag name="KSO_WM_UNIT_CLEAR" val="1"/>
  <p:tag name="KSO_WM_UNIT_LAYERLEVEL" val="1_1"/>
  <p:tag name="KSO_WM_BEAUTIFY_FLAG" val="#wm#"/>
  <p:tag name="KSO_WM_DIAGRAM_GROUP_CODE" val="m1-1"/>
</p:tagLst>
</file>

<file path=ppt/tags/tag33.xml><?xml version="1.0" encoding="utf-8"?>
<p:tagLst xmlns:p="http://schemas.openxmlformats.org/presentationml/2006/main">
  <p:tag name="KSO_WM_TAG_VERSION" val="1.0"/>
  <p:tag name="KSO_WM_TEMPLATE_CATEGORY" val="diagram"/>
  <p:tag name="KSO_WM_TEMPLATE_INDEX" val="296"/>
  <p:tag name="KSO_WM_UNIT_TYPE" val="m_i"/>
  <p:tag name="KSO_WM_UNIT_INDEX" val="1_6"/>
  <p:tag name="KSO_WM_UNIT_ID" val="258*m_i*1_6"/>
  <p:tag name="KSO_WM_UNIT_CLEAR" val="1"/>
  <p:tag name="KSO_WM_UNIT_LAYERLEVEL" val="1_1"/>
  <p:tag name="KSO_WM_BEAUTIFY_FLAG" val="#wm#"/>
  <p:tag name="KSO_WM_DIAGRAM_GROUP_CODE" val="m1-1"/>
</p:tagLst>
</file>

<file path=ppt/tags/tag34.xml><?xml version="1.0" encoding="utf-8"?>
<p:tagLst xmlns:p="http://schemas.openxmlformats.org/presentationml/2006/main">
  <p:tag name="KSO_WM_TAG_VERSION" val="1.0"/>
  <p:tag name="KSO_WM_TEMPLATE_CATEGORY" val="diagram"/>
  <p:tag name="KSO_WM_TEMPLATE_INDEX" val="296"/>
  <p:tag name="KSO_WM_UNIT_TYPE" val="m_h_f"/>
  <p:tag name="KSO_WM_UNIT_INDEX" val="1_4_1"/>
  <p:tag name="KSO_WM_UNIT_ID" val="258*m_h_f*1_4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m1-1"/>
</p:tagLst>
</file>

<file path=ppt/tags/tag35.xml><?xml version="1.0" encoding="utf-8"?>
<p:tagLst xmlns:p="http://schemas.openxmlformats.org/presentationml/2006/main">
  <p:tag name="KSO_WM_TAG_VERSION" val="1.0"/>
  <p:tag name="KSO_WM_TEMPLATE_CATEGORY" val="diagram"/>
  <p:tag name="KSO_WM_TEMPLATE_INDEX" val="296"/>
  <p:tag name="KSO_WM_UNIT_TYPE" val="m_i"/>
  <p:tag name="KSO_WM_UNIT_INDEX" val="1_7"/>
  <p:tag name="KSO_WM_UNIT_ID" val="258*m_i*1_7"/>
  <p:tag name="KSO_WM_UNIT_CLEAR" val="1"/>
  <p:tag name="KSO_WM_UNIT_LAYERLEVEL" val="1_1"/>
  <p:tag name="KSO_WM_BEAUTIFY_FLAG" val="#wm#"/>
  <p:tag name="KSO_WM_DIAGRAM_GROUP_CODE" val="m1-1"/>
</p:tagLst>
</file>

<file path=ppt/tags/tag36.xml><?xml version="1.0" encoding="utf-8"?>
<p:tagLst xmlns:p="http://schemas.openxmlformats.org/presentationml/2006/main">
  <p:tag name="KSO_WM_TAG_VERSION" val="1.0"/>
  <p:tag name="KSO_WM_TEMPLATE_CATEGORY" val="diagram"/>
  <p:tag name="KSO_WM_TEMPLATE_INDEX" val="296"/>
  <p:tag name="KSO_WM_UNIT_TYPE" val="m_i"/>
  <p:tag name="KSO_WM_UNIT_INDEX" val="1_8"/>
  <p:tag name="KSO_WM_UNIT_ID" val="258*m_i*1_8"/>
  <p:tag name="KSO_WM_UNIT_CLEAR" val="1"/>
  <p:tag name="KSO_WM_UNIT_LAYERLEVEL" val="1_1"/>
  <p:tag name="KSO_WM_BEAUTIFY_FLAG" val="#wm#"/>
  <p:tag name="KSO_WM_DIAGRAM_GROUP_CODE" val="m1-1"/>
</p:tagLst>
</file>

<file path=ppt/tags/tag4.xml><?xml version="1.0" encoding="utf-8"?>
<p:tagLst xmlns:p="http://schemas.openxmlformats.org/presentationml/2006/main">
  <p:tag name="KSO_WM_TAG_VERSION" val="1.0"/>
  <p:tag name="KSO_WM_TEMPLATE_CATEGORY" val="diagram"/>
  <p:tag name="KSO_WM_TEMPLATE_INDEX" val="296"/>
  <p:tag name="KSO_WM_UNIT_TYPE" val="m_h_f"/>
  <p:tag name="KSO_WM_UNIT_INDEX" val="1_2_1"/>
  <p:tag name="KSO_WM_UNIT_ID" val="258*m_h_f*1_2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m1-1"/>
</p:tagLst>
</file>

<file path=ppt/tags/tag5.xml><?xml version="1.0" encoding="utf-8"?>
<p:tagLst xmlns:p="http://schemas.openxmlformats.org/presentationml/2006/main">
  <p:tag name="KSO_WM_TAG_VERSION" val="1.0"/>
  <p:tag name="KSO_WM_TEMPLATE_CATEGORY" val="diagram"/>
  <p:tag name="KSO_WM_TEMPLATE_INDEX" val="296"/>
  <p:tag name="KSO_WM_UNIT_TYPE" val="m_i"/>
  <p:tag name="KSO_WM_UNIT_INDEX" val="1_3"/>
  <p:tag name="KSO_WM_UNIT_ID" val="258*m_i*1_3"/>
  <p:tag name="KSO_WM_UNIT_CLEAR" val="1"/>
  <p:tag name="KSO_WM_UNIT_LAYERLEVEL" val="1_1"/>
  <p:tag name="KSO_WM_BEAUTIFY_FLAG" val="#wm#"/>
  <p:tag name="KSO_WM_DIAGRAM_GROUP_CODE" val="m1-1"/>
</p:tagLst>
</file>

<file path=ppt/tags/tag6.xml><?xml version="1.0" encoding="utf-8"?>
<p:tagLst xmlns:p="http://schemas.openxmlformats.org/presentationml/2006/main">
  <p:tag name="KSO_WM_TAG_VERSION" val="1.0"/>
  <p:tag name="KSO_WM_TEMPLATE_CATEGORY" val="diagram"/>
  <p:tag name="KSO_WM_TEMPLATE_INDEX" val="296"/>
  <p:tag name="KSO_WM_UNIT_TYPE" val="m_i"/>
  <p:tag name="KSO_WM_UNIT_INDEX" val="1_4"/>
  <p:tag name="KSO_WM_UNIT_ID" val="258*m_i*1_4"/>
  <p:tag name="KSO_WM_UNIT_CLEAR" val="1"/>
  <p:tag name="KSO_WM_UNIT_LAYERLEVEL" val="1_1"/>
  <p:tag name="KSO_WM_BEAUTIFY_FLAG" val="#wm#"/>
  <p:tag name="KSO_WM_DIAGRAM_GROUP_CODE" val="m1-1"/>
</p:tagLst>
</file>

<file path=ppt/tags/tag7.xml><?xml version="1.0" encoding="utf-8"?>
<p:tagLst xmlns:p="http://schemas.openxmlformats.org/presentationml/2006/main">
  <p:tag name="KSO_WM_TAG_VERSION" val="1.0"/>
  <p:tag name="KSO_WM_TEMPLATE_CATEGORY" val="diagram"/>
  <p:tag name="KSO_WM_TEMPLATE_INDEX" val="296"/>
  <p:tag name="KSO_WM_UNIT_TYPE" val="m_h_f"/>
  <p:tag name="KSO_WM_UNIT_INDEX" val="1_3_1"/>
  <p:tag name="KSO_WM_UNIT_ID" val="258*m_h_f*1_3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m1-1"/>
</p:tagLst>
</file>

<file path=ppt/tags/tag8.xml><?xml version="1.0" encoding="utf-8"?>
<p:tagLst xmlns:p="http://schemas.openxmlformats.org/presentationml/2006/main">
  <p:tag name="KSO_WM_TAG_VERSION" val="1.0"/>
  <p:tag name="KSO_WM_TEMPLATE_CATEGORY" val="diagram"/>
  <p:tag name="KSO_WM_TEMPLATE_INDEX" val="296"/>
  <p:tag name="KSO_WM_UNIT_TYPE" val="m_i"/>
  <p:tag name="KSO_WM_UNIT_INDEX" val="1_5"/>
  <p:tag name="KSO_WM_UNIT_ID" val="258*m_i*1_5"/>
  <p:tag name="KSO_WM_UNIT_CLEAR" val="1"/>
  <p:tag name="KSO_WM_UNIT_LAYERLEVEL" val="1_1"/>
  <p:tag name="KSO_WM_BEAUTIFY_FLAG" val="#wm#"/>
  <p:tag name="KSO_WM_DIAGRAM_GROUP_CODE" val="m1-1"/>
</p:tagLst>
</file>

<file path=ppt/tags/tag9.xml><?xml version="1.0" encoding="utf-8"?>
<p:tagLst xmlns:p="http://schemas.openxmlformats.org/presentationml/2006/main">
  <p:tag name="KSO_WM_TAG_VERSION" val="1.0"/>
  <p:tag name="KSO_WM_TEMPLATE_CATEGORY" val="diagram"/>
  <p:tag name="KSO_WM_TEMPLATE_INDEX" val="296"/>
  <p:tag name="KSO_WM_UNIT_TYPE" val="m_i"/>
  <p:tag name="KSO_WM_UNIT_INDEX" val="1_6"/>
  <p:tag name="KSO_WM_UNIT_ID" val="258*m_i*1_6"/>
  <p:tag name="KSO_WM_UNIT_CLEAR" val="1"/>
  <p:tag name="KSO_WM_UNIT_LAYERLEVEL" val="1_1"/>
  <p:tag name="KSO_WM_BEAUTIFY_FLAG" val="#wm#"/>
  <p:tag name="KSO_WM_DIAGRAM_GROUP_CODE" val="m1-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3461</Words>
  <Application>WPS 演示</Application>
  <PresentationFormat>全屏显示(4:3)</PresentationFormat>
  <Paragraphs>709</Paragraphs>
  <Slides>27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27</vt:i4>
      </vt:variant>
    </vt:vector>
  </HeadingPairs>
  <TitlesOfParts>
    <vt:vector size="43" baseType="lpstr">
      <vt:lpstr>Arial</vt:lpstr>
      <vt:lpstr>宋体</vt:lpstr>
      <vt:lpstr>Wingdings</vt:lpstr>
      <vt:lpstr>Wingdings</vt:lpstr>
      <vt:lpstr>Times New Roman</vt:lpstr>
      <vt:lpstr>微软雅黑</vt:lpstr>
      <vt:lpstr>Arial Unicode MS</vt:lpstr>
      <vt:lpstr>Calibri</vt:lpstr>
      <vt:lpstr>Office 主题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凝岚</dc:creator>
  <cp:lastModifiedBy>lenovo</cp:lastModifiedBy>
  <cp:revision>129</cp:revision>
  <dcterms:created xsi:type="dcterms:W3CDTF">2017-06-01T06:48:00Z</dcterms:created>
  <dcterms:modified xsi:type="dcterms:W3CDTF">2017-07-11T15:56:46Z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2052-10.1.0.6554</vt:lpwstr>
  </property>
</Properties>
</file>